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</p:sldIdLst>
  <p:sldSz cx="7556500" cy="10693400"/>
  <p:notesSz cx="6858000" cy="9144000"/>
  <p:embeddedFontLst>
    <p:embeddedFont>
      <p:font typeface="Bryndan Writ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8A22C0-3F05-4AB9-BD2A-0EB95B87AF01}" v="1" dt="2024-10-25T10:42:25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Bell (Parkside Primary School &amp; Beaconfields Primary School)" userId="S::rbell@parkside.staffs.sch.uk::e74a3314-801d-4c82-aa64-49557403f3bb" providerId="AD" clId="Web-{9C8D27E8-C6A0-1147-5D74-09BA91D117FA}"/>
    <pc:docChg chg="modSld">
      <pc:chgData name="Rebecca Bell (Parkside Primary School &amp; Beaconfields Primary School)" userId="S::rbell@parkside.staffs.sch.uk::e74a3314-801d-4c82-aa64-49557403f3bb" providerId="AD" clId="Web-{9C8D27E8-C6A0-1147-5D74-09BA91D117FA}" dt="2024-09-19T15:58:43.591" v="724" actId="20577"/>
      <pc:docMkLst>
        <pc:docMk/>
      </pc:docMkLst>
      <pc:sldChg chg="modSp">
        <pc:chgData name="Rebecca Bell (Parkside Primary School &amp; Beaconfields Primary School)" userId="S::rbell@parkside.staffs.sch.uk::e74a3314-801d-4c82-aa64-49557403f3bb" providerId="AD" clId="Web-{9C8D27E8-C6A0-1147-5D74-09BA91D117FA}" dt="2024-09-19T15:58:43.591" v="724" actId="20577"/>
        <pc:sldMkLst>
          <pc:docMk/>
          <pc:sldMk cId="0" sldId="256"/>
        </pc:sldMkLst>
        <pc:spChg chg="mod">
          <ac:chgData name="Rebecca Bell (Parkside Primary School &amp; Beaconfields Primary School)" userId="S::rbell@parkside.staffs.sch.uk::e74a3314-801d-4c82-aa64-49557403f3bb" providerId="AD" clId="Web-{9C8D27E8-C6A0-1147-5D74-09BA91D117FA}" dt="2024-09-19T15:44:17.983" v="328" actId="20577"/>
          <ac:spMkLst>
            <pc:docMk/>
            <pc:sldMk cId="0" sldId="256"/>
            <ac:spMk id="9" creationId="{00000000-0000-0000-0000-000000000000}"/>
          </ac:spMkLst>
        </pc:spChg>
        <pc:spChg chg="mod">
          <ac:chgData name="Rebecca Bell (Parkside Primary School &amp; Beaconfields Primary School)" userId="S::rbell@parkside.staffs.sch.uk::e74a3314-801d-4c82-aa64-49557403f3bb" providerId="AD" clId="Web-{9C8D27E8-C6A0-1147-5D74-09BA91D117FA}" dt="2024-09-19T15:58:43.591" v="724" actId="20577"/>
          <ac:spMkLst>
            <pc:docMk/>
            <pc:sldMk cId="0" sldId="256"/>
            <ac:spMk id="10" creationId="{00000000-0000-0000-0000-000000000000}"/>
          </ac:spMkLst>
        </pc:spChg>
      </pc:sldChg>
    </pc:docChg>
  </pc:docChgLst>
  <pc:docChgLst>
    <pc:chgData name="Rebecca Bell (Parkside Primary School &amp; Beaconfields Primary School)" userId="S::rbell@parkside.staffs.sch.uk::e74a3314-801d-4c82-aa64-49557403f3bb" providerId="AD" clId="Web-{AC8A22C0-3F05-4AB9-BD2A-0EB95B87AF01}"/>
    <pc:docChg chg="modSld">
      <pc:chgData name="Rebecca Bell (Parkside Primary School &amp; Beaconfields Primary School)" userId="S::rbell@parkside.staffs.sch.uk::e74a3314-801d-4c82-aa64-49557403f3bb" providerId="AD" clId="Web-{AC8A22C0-3F05-4AB9-BD2A-0EB95B87AF01}" dt="2024-10-25T10:42:25.707" v="0" actId="1076"/>
      <pc:docMkLst>
        <pc:docMk/>
      </pc:docMkLst>
      <pc:sldChg chg="modSp">
        <pc:chgData name="Rebecca Bell (Parkside Primary School &amp; Beaconfields Primary School)" userId="S::rbell@parkside.staffs.sch.uk::e74a3314-801d-4c82-aa64-49557403f3bb" providerId="AD" clId="Web-{AC8A22C0-3F05-4AB9-BD2A-0EB95B87AF01}" dt="2024-10-25T10:42:25.707" v="0" actId="1076"/>
        <pc:sldMkLst>
          <pc:docMk/>
          <pc:sldMk cId="0" sldId="256"/>
        </pc:sldMkLst>
        <pc:spChg chg="mod">
          <ac:chgData name="Rebecca Bell (Parkside Primary School &amp; Beaconfields Primary School)" userId="S::rbell@parkside.staffs.sch.uk::e74a3314-801d-4c82-aa64-49557403f3bb" providerId="AD" clId="Web-{AC8A22C0-3F05-4AB9-BD2A-0EB95B87AF01}" dt="2024-10-25T10:42:25.707" v="0" actId="1076"/>
          <ac:spMkLst>
            <pc:docMk/>
            <pc:sldMk cId="0" sldId="256"/>
            <ac:spMk id="10" creationId="{00000000-0000-0000-0000-000000000000}"/>
          </ac:spMkLst>
        </pc:spChg>
      </pc:sldChg>
    </pc:docChg>
  </pc:docChgLst>
  <pc:docChgLst>
    <pc:chgData name="Rebecca Bell (Parkside Primary School)" userId="e74a3314-801d-4c82-aa64-49557403f3bb" providerId="ADAL" clId="{77AB5536-A5EE-444A-BA7E-CFCA71108ADB}"/>
    <pc:docChg chg="modSld">
      <pc:chgData name="Rebecca Bell (Parkside Primary School)" userId="e74a3314-801d-4c82-aa64-49557403f3bb" providerId="ADAL" clId="{77AB5536-A5EE-444A-BA7E-CFCA71108ADB}" dt="2024-09-12T21:25:32.495" v="0" actId="1076"/>
      <pc:docMkLst>
        <pc:docMk/>
      </pc:docMkLst>
      <pc:sldChg chg="modSp mod">
        <pc:chgData name="Rebecca Bell (Parkside Primary School)" userId="e74a3314-801d-4c82-aa64-49557403f3bb" providerId="ADAL" clId="{77AB5536-A5EE-444A-BA7E-CFCA71108ADB}" dt="2024-09-12T21:25:32.495" v="0" actId="1076"/>
        <pc:sldMkLst>
          <pc:docMk/>
          <pc:sldMk cId="0" sldId="256"/>
        </pc:sldMkLst>
        <pc:spChg chg="mod">
          <ac:chgData name="Rebecca Bell (Parkside Primary School)" userId="e74a3314-801d-4c82-aa64-49557403f3bb" providerId="ADAL" clId="{77AB5536-A5EE-444A-BA7E-CFCA71108ADB}" dt="2024-09-12T21:25:32.495" v="0" actId="1076"/>
          <ac:spMkLst>
            <pc:docMk/>
            <pc:sldMk cId="0" sldId="256"/>
            <ac:spMk id="10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2.png"/><Relationship Id="rId10" Type="http://schemas.openxmlformats.org/officeDocument/2006/relationships/image" Target="../media/image16.png"/><Relationship Id="rId4" Type="http://schemas.openxmlformats.org/officeDocument/2006/relationships/image" Target="../media/image11.svg"/><Relationship Id="rId9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0C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3938760"/>
          </a:xfrm>
          <a:custGeom>
            <a:avLst/>
            <a:gdLst/>
            <a:ahLst/>
            <a:cxnLst/>
            <a:rect l="l" t="t" r="r" b="b"/>
            <a:pathLst>
              <a:path w="7560000" h="3938760">
                <a:moveTo>
                  <a:pt x="0" y="0"/>
                </a:moveTo>
                <a:lnTo>
                  <a:pt x="7560000" y="0"/>
                </a:lnTo>
                <a:lnTo>
                  <a:pt x="7560000" y="3938760"/>
                </a:lnTo>
                <a:lnTo>
                  <a:pt x="0" y="3938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2500" b="-1249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-386832" y="449057"/>
            <a:ext cx="2809367" cy="4013382"/>
            <a:chOff x="0" y="0"/>
            <a:chExt cx="4445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3429000" y="6350000"/>
                  </a:moveTo>
                  <a:lnTo>
                    <a:pt x="1016000" y="6350000"/>
                  </a:lnTo>
                  <a:cubicBezTo>
                    <a:pt x="454660" y="6350000"/>
                    <a:pt x="0" y="5895340"/>
                    <a:pt x="0" y="5334000"/>
                  </a:cubicBezTo>
                  <a:lnTo>
                    <a:pt x="0" y="1016000"/>
                  </a:lnTo>
                  <a:cubicBezTo>
                    <a:pt x="0" y="454660"/>
                    <a:pt x="454660" y="0"/>
                    <a:pt x="1016000" y="0"/>
                  </a:cubicBezTo>
                  <a:lnTo>
                    <a:pt x="3429000" y="0"/>
                  </a:lnTo>
                  <a:cubicBezTo>
                    <a:pt x="3990340" y="0"/>
                    <a:pt x="4445000" y="454660"/>
                    <a:pt x="4445000" y="1016000"/>
                  </a:cubicBezTo>
                  <a:lnTo>
                    <a:pt x="4445000" y="5334000"/>
                  </a:lnTo>
                  <a:cubicBezTo>
                    <a:pt x="4445000" y="5895340"/>
                    <a:pt x="3990340" y="6350000"/>
                    <a:pt x="34290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1428" r="-2142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AutoShape 5"/>
          <p:cNvSpPr/>
          <p:nvPr/>
        </p:nvSpPr>
        <p:spPr>
          <a:xfrm>
            <a:off x="808930" y="8361373"/>
            <a:ext cx="2874079" cy="0"/>
          </a:xfrm>
          <a:prstGeom prst="line">
            <a:avLst/>
          </a:prstGeom>
          <a:ln w="47625" cap="flat">
            <a:solidFill>
              <a:srgbClr val="F50C0C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1274536">
            <a:off x="5292000" y="3477163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-2018386" y="5617942"/>
            <a:ext cx="3024000" cy="1980720"/>
          </a:xfrm>
          <a:custGeom>
            <a:avLst/>
            <a:gdLst/>
            <a:ahLst/>
            <a:cxnLst/>
            <a:rect l="l" t="t" r="r" b="b"/>
            <a:pathLst>
              <a:path w="3024000" h="1980720">
                <a:moveTo>
                  <a:pt x="0" y="0"/>
                </a:moveTo>
                <a:lnTo>
                  <a:pt x="3024000" y="0"/>
                </a:lnTo>
                <a:lnTo>
                  <a:pt x="3024000" y="1980720"/>
                </a:lnTo>
                <a:lnTo>
                  <a:pt x="0" y="1980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11069" y="1019543"/>
            <a:ext cx="4815318" cy="1735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>
                <a:solidFill>
                  <a:srgbClr val="F50C0C"/>
                </a:solidFill>
                <a:latin typeface="Bryndan Write"/>
                <a:ea typeface="Bryndan Write"/>
                <a:cs typeface="Bryndan Write"/>
                <a:sym typeface="Bryndan Write"/>
              </a:rPr>
              <a:t>Beaconfields Newsletter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422535" y="2794929"/>
            <a:ext cx="3068061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9"/>
              </a:lnSpc>
            </a:pPr>
            <a:r>
              <a:rPr lang="en-US" sz="1950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Friday 20th September 2024</a:t>
            </a:r>
          </a:p>
          <a:p>
            <a:pPr algn="ctr">
              <a:lnSpc>
                <a:spcPts val="2019"/>
              </a:lnSpc>
            </a:pPr>
            <a:endParaRPr lang="en-US" sz="1999">
              <a:solidFill>
                <a:srgbClr val="112A3E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2019"/>
              </a:lnSpc>
              <a:spcBef>
                <a:spcPct val="0"/>
              </a:spcBef>
            </a:pPr>
            <a:r>
              <a:rPr lang="en-US" sz="1950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Be More </a:t>
            </a:r>
            <a:r>
              <a:rPr lang="en-US" sz="1950" err="1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Beaconfields</a:t>
            </a:r>
            <a:r>
              <a:rPr lang="en-US" sz="1950">
                <a:solidFill>
                  <a:srgbClr val="112A3E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endParaRPr lang="en-US" sz="1950">
              <a:solidFill>
                <a:srgbClr val="112A3E"/>
              </a:solidFill>
              <a:latin typeface="Bryndan Write"/>
              <a:ea typeface="Bryndan Write"/>
              <a:cs typeface="Bryndan Write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10361" y="4712462"/>
            <a:ext cx="6891593" cy="53860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0"/>
              </a:lnSpc>
            </a:pPr>
            <a:endParaRPr lang="en-US" sz="2000">
              <a:solidFill>
                <a:schemeClr val="bg1"/>
              </a:solidFill>
              <a:latin typeface="Bryndan Write"/>
              <a:ea typeface="+mn-lt"/>
              <a:cs typeface="+mn-lt"/>
              <a:sym typeface="Bryndan Write"/>
            </a:endParaRPr>
          </a:p>
          <a:p>
            <a:pPr>
              <a:lnSpc>
                <a:spcPts val="2120"/>
              </a:lnSpc>
            </a:pPr>
            <a:r>
              <a:rPr lang="en-US" sz="2000">
                <a:latin typeface="Bryndan Write"/>
                <a:ea typeface="+mn-lt"/>
                <a:cs typeface="+mn-lt"/>
              </a:rPr>
              <a:t>We have had another busy week at </a:t>
            </a:r>
            <a:r>
              <a:rPr lang="en-US" sz="2000" err="1">
                <a:latin typeface="Bryndan Write"/>
                <a:ea typeface="+mn-lt"/>
                <a:cs typeface="+mn-lt"/>
              </a:rPr>
              <a:t>Beaconfields</a:t>
            </a:r>
            <a:r>
              <a:rPr lang="en-US" sz="2000">
                <a:latin typeface="Bryndan Write"/>
                <a:ea typeface="+mn-lt"/>
                <a:cs typeface="+mn-lt"/>
              </a:rPr>
              <a:t>. The children are growing in confidence and enjoying their learning. They have made super progress with their learning in phonics and with their squiggle movements.</a:t>
            </a:r>
          </a:p>
          <a:p>
            <a:pPr>
              <a:lnSpc>
                <a:spcPts val="2120"/>
              </a:lnSpc>
            </a:pPr>
            <a:endParaRPr lang="en-US" sz="2000">
              <a:latin typeface="Bryndan Write"/>
              <a:ea typeface="+mn-lt"/>
              <a:cs typeface="+mn-lt"/>
              <a:sym typeface="Bryndan Write"/>
            </a:endParaRPr>
          </a:p>
          <a:p>
            <a:pPr>
              <a:lnSpc>
                <a:spcPts val="2120"/>
              </a:lnSpc>
            </a:pPr>
            <a:r>
              <a:rPr lang="en-US" sz="2000">
                <a:latin typeface="Bryndan Write"/>
                <a:ea typeface="+mn-lt"/>
                <a:cs typeface="+mn-lt"/>
                <a:sym typeface="Bryndan Write"/>
              </a:rPr>
              <a:t>Today marked the official opening of an exciting journey for our children, staff, and the community. The opening ceremony was a wonderful event We were incredibly proud of our children, the heart of our school! It was a pleasure to welcome members of the community and representatives who played a crucial role in making the opening of </a:t>
            </a:r>
            <a:r>
              <a:rPr lang="en-US" sz="2000" err="1">
                <a:latin typeface="Bryndan Write"/>
                <a:ea typeface="+mn-lt"/>
                <a:cs typeface="+mn-lt"/>
                <a:sym typeface="Bryndan Write"/>
              </a:rPr>
              <a:t>Beaconfields</a:t>
            </a:r>
            <a:r>
              <a:rPr lang="en-US" sz="2000">
                <a:latin typeface="Bryndan Write"/>
                <a:ea typeface="+mn-lt"/>
                <a:cs typeface="+mn-lt"/>
                <a:sym typeface="Bryndan Write"/>
              </a:rPr>
              <a:t> Primary School possible. Their support and dedication have been invaluable, and we are grateful for all of their commitment and dedication.</a:t>
            </a:r>
            <a:endParaRPr lang="en-US" sz="2000">
              <a:latin typeface="Bryndan Write"/>
              <a:ea typeface="+mn-lt"/>
              <a:cs typeface="+mn-lt"/>
            </a:endParaRPr>
          </a:p>
          <a:p>
            <a:pPr>
              <a:lnSpc>
                <a:spcPts val="2120"/>
              </a:lnSpc>
            </a:pPr>
            <a:endParaRPr lang="en-US" sz="2000">
              <a:latin typeface="Bryndan Write"/>
              <a:ea typeface="+mn-lt"/>
              <a:cs typeface="+mn-lt"/>
            </a:endParaRPr>
          </a:p>
          <a:p>
            <a:pPr>
              <a:lnSpc>
                <a:spcPts val="2120"/>
              </a:lnSpc>
            </a:pPr>
            <a:r>
              <a:rPr lang="en-US" sz="2000">
                <a:latin typeface="Bryndan Write"/>
                <a:ea typeface="+mn-lt"/>
                <a:cs typeface="+mn-lt"/>
              </a:rPr>
              <a:t>I hope you have a lovely weekend and look forward to seeing you on Monday. </a:t>
            </a:r>
            <a:endParaRPr lang="en-US" sz="2000">
              <a:latin typeface="Calibri"/>
              <a:ea typeface="Calibri"/>
              <a:cs typeface="Calibri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r>
              <a:rPr lang="en-US" sz="2050" err="1">
                <a:latin typeface="Bryndan Write"/>
                <a:ea typeface="Bryndan Write"/>
                <a:cs typeface="Bryndan Write"/>
                <a:sym typeface="Bryndan Write"/>
              </a:rPr>
              <a:t>Mrs</a:t>
            </a:r>
            <a:r>
              <a:rPr lang="en-US" sz="2050">
                <a:latin typeface="Bryndan Write"/>
                <a:ea typeface="Bryndan Write"/>
                <a:cs typeface="Bryndan Write"/>
                <a:sym typeface="Bryndan Write"/>
              </a:rPr>
              <a:t> Bell</a:t>
            </a:r>
            <a:endParaRPr lang="en-US" sz="2050">
              <a:latin typeface="Bryndan Write"/>
              <a:ea typeface="Bryndan Write"/>
              <a:cs typeface="Bryndan Write"/>
            </a:endParaRPr>
          </a:p>
          <a:p>
            <a:pPr algn="ctr">
              <a:lnSpc>
                <a:spcPts val="2120"/>
              </a:lnSpc>
              <a:spcBef>
                <a:spcPct val="0"/>
              </a:spcBef>
            </a:pPr>
            <a:endParaRPr lang="en-US" sz="2099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1" name="Freeform 11"/>
          <p:cNvSpPr/>
          <p:nvPr/>
        </p:nvSpPr>
        <p:spPr>
          <a:xfrm rot="1274536">
            <a:off x="5605895" y="9515098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0C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7560000" cy="3094762"/>
            <a:chOff x="0" y="0"/>
            <a:chExt cx="6350000" cy="2599436"/>
          </a:xfrm>
        </p:grpSpPr>
        <p:sp>
          <p:nvSpPr>
            <p:cNvPr id="3" name="Freeform 3"/>
            <p:cNvSpPr/>
            <p:nvPr/>
          </p:nvSpPr>
          <p:spPr>
            <a:xfrm>
              <a:off x="9271" y="9271"/>
              <a:ext cx="6331458" cy="2580894"/>
            </a:xfrm>
            <a:custGeom>
              <a:avLst/>
              <a:gdLst/>
              <a:ahLst/>
              <a:cxnLst/>
              <a:rect l="l" t="t" r="r" b="b"/>
              <a:pathLst>
                <a:path w="6331458" h="2580894">
                  <a:moveTo>
                    <a:pt x="6331458" y="0"/>
                  </a:moveTo>
                  <a:lnTo>
                    <a:pt x="6331458" y="2580894"/>
                  </a:lnTo>
                  <a:lnTo>
                    <a:pt x="0" y="2580894"/>
                  </a:lnTo>
                  <a:lnTo>
                    <a:pt x="0" y="0"/>
                  </a:lnTo>
                  <a:lnTo>
                    <a:pt x="6331458" y="0"/>
                  </a:lnTo>
                  <a:close/>
                </a:path>
              </a:pathLst>
            </a:custGeom>
            <a:solidFill>
              <a:srgbClr val="F50C0C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6350000" cy="2599436"/>
            </a:xfrm>
            <a:custGeom>
              <a:avLst/>
              <a:gdLst/>
              <a:ahLst/>
              <a:cxnLst/>
              <a:rect l="l" t="t" r="r" b="b"/>
              <a:pathLst>
                <a:path w="6350000" h="2599436">
                  <a:moveTo>
                    <a:pt x="6350000" y="0"/>
                  </a:moveTo>
                  <a:lnTo>
                    <a:pt x="6350000" y="2599436"/>
                  </a:lnTo>
                  <a:lnTo>
                    <a:pt x="0" y="2599436"/>
                  </a:lnTo>
                  <a:lnTo>
                    <a:pt x="0" y="0"/>
                  </a:lnTo>
                  <a:lnTo>
                    <a:pt x="6350000" y="0"/>
                  </a:lnTo>
                  <a:close/>
                </a:path>
              </a:pathLst>
            </a:custGeom>
            <a:blipFill>
              <a:blip r:embed="rId2"/>
              <a:stretch>
                <a:fillRect t="-78" b="-7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60351" y="7598662"/>
            <a:ext cx="6021005" cy="2867811"/>
            <a:chOff x="0" y="0"/>
            <a:chExt cx="2988780" cy="142355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88780" cy="1423560"/>
            </a:xfrm>
            <a:custGeom>
              <a:avLst/>
              <a:gdLst/>
              <a:ahLst/>
              <a:cxnLst/>
              <a:rect l="l" t="t" r="r" b="b"/>
              <a:pathLst>
                <a:path w="2988780" h="1423560">
                  <a:moveTo>
                    <a:pt x="2864320" y="1423559"/>
                  </a:moveTo>
                  <a:lnTo>
                    <a:pt x="124460" y="1423559"/>
                  </a:lnTo>
                  <a:cubicBezTo>
                    <a:pt x="55880" y="1423559"/>
                    <a:pt x="0" y="1367679"/>
                    <a:pt x="0" y="129909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64320" y="0"/>
                  </a:lnTo>
                  <a:cubicBezTo>
                    <a:pt x="2932900" y="0"/>
                    <a:pt x="2988780" y="55880"/>
                    <a:pt x="2988780" y="124460"/>
                  </a:cubicBezTo>
                  <a:lnTo>
                    <a:pt x="2988780" y="1299100"/>
                  </a:lnTo>
                  <a:cubicBezTo>
                    <a:pt x="2988780" y="1367679"/>
                    <a:pt x="2932900" y="1423560"/>
                    <a:pt x="2864320" y="1423560"/>
                  </a:cubicBezTo>
                  <a:close/>
                </a:path>
              </a:pathLst>
            </a:custGeom>
            <a:solidFill>
              <a:srgbClr val="F50C0C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AutoShape 7"/>
          <p:cNvSpPr/>
          <p:nvPr/>
        </p:nvSpPr>
        <p:spPr>
          <a:xfrm>
            <a:off x="808930" y="8361373"/>
            <a:ext cx="2874079" cy="0"/>
          </a:xfrm>
          <a:prstGeom prst="line">
            <a:avLst/>
          </a:prstGeom>
          <a:ln w="47625" cap="flat">
            <a:solidFill>
              <a:srgbClr val="F50C0C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1274536">
            <a:off x="5858768" y="1535591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1274536">
            <a:off x="4969356" y="8861733"/>
            <a:ext cx="3024000" cy="2097900"/>
          </a:xfrm>
          <a:custGeom>
            <a:avLst/>
            <a:gdLst/>
            <a:ahLst/>
            <a:cxnLst/>
            <a:rect l="l" t="t" r="r" b="b"/>
            <a:pathLst>
              <a:path w="3024000" h="2097900">
                <a:moveTo>
                  <a:pt x="0" y="0"/>
                </a:moveTo>
                <a:lnTo>
                  <a:pt x="3024000" y="0"/>
                </a:lnTo>
                <a:lnTo>
                  <a:pt x="3024000" y="2097900"/>
                </a:lnTo>
                <a:lnTo>
                  <a:pt x="0" y="20979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2072" b="-220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-300561" y="-608172"/>
            <a:ext cx="3024000" cy="2366280"/>
          </a:xfrm>
          <a:custGeom>
            <a:avLst/>
            <a:gdLst/>
            <a:ahLst/>
            <a:cxnLst/>
            <a:rect l="l" t="t" r="r" b="b"/>
            <a:pathLst>
              <a:path w="3024000" h="2366280">
                <a:moveTo>
                  <a:pt x="0" y="0"/>
                </a:moveTo>
                <a:lnTo>
                  <a:pt x="3024000" y="0"/>
                </a:lnTo>
                <a:lnTo>
                  <a:pt x="3024000" y="2366280"/>
                </a:lnTo>
                <a:lnTo>
                  <a:pt x="0" y="23662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-575219" y="8393143"/>
            <a:ext cx="3024000" cy="3085714"/>
          </a:xfrm>
          <a:custGeom>
            <a:avLst/>
            <a:gdLst/>
            <a:ahLst/>
            <a:cxnLst/>
            <a:rect l="l" t="t" r="r" b="b"/>
            <a:pathLst>
              <a:path w="3024000" h="3085714">
                <a:moveTo>
                  <a:pt x="0" y="0"/>
                </a:moveTo>
                <a:lnTo>
                  <a:pt x="3024000" y="0"/>
                </a:lnTo>
                <a:lnTo>
                  <a:pt x="3024000" y="3085714"/>
                </a:lnTo>
                <a:lnTo>
                  <a:pt x="0" y="308571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581451" y="287994"/>
            <a:ext cx="1690726" cy="2518773"/>
          </a:xfrm>
          <a:custGeom>
            <a:avLst/>
            <a:gdLst/>
            <a:ahLst/>
            <a:cxnLst/>
            <a:rect l="l" t="t" r="r" b="b"/>
            <a:pathLst>
              <a:path w="1690726" h="2518773">
                <a:moveTo>
                  <a:pt x="0" y="0"/>
                </a:moveTo>
                <a:lnTo>
                  <a:pt x="1690726" y="0"/>
                </a:lnTo>
                <a:lnTo>
                  <a:pt x="1690726" y="2518773"/>
                </a:lnTo>
                <a:lnTo>
                  <a:pt x="0" y="251877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0" y="461602"/>
            <a:ext cx="5757400" cy="2122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6"/>
              </a:lnSpc>
            </a:pPr>
            <a:r>
              <a:rPr lang="en-US" sz="356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Attendance </a:t>
            </a:r>
          </a:p>
          <a:p>
            <a:pPr algn="ctr">
              <a:lnSpc>
                <a:spcPts val="2384"/>
              </a:lnSpc>
            </a:pPr>
            <a:endParaRPr lang="en-US" sz="3560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2687"/>
              </a:lnSpc>
            </a:pPr>
            <a:r>
              <a:rPr lang="en-US" sz="266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This week our Reception children have achieved 99% attendance.</a:t>
            </a:r>
          </a:p>
          <a:p>
            <a:pPr algn="ctr">
              <a:lnSpc>
                <a:spcPts val="2687"/>
              </a:lnSpc>
              <a:spcBef>
                <a:spcPct val="0"/>
              </a:spcBef>
            </a:pPr>
            <a:r>
              <a:rPr lang="en-US" sz="266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What a fantastic start to the school year, keep it up!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1A89BB5D0CCC49B6C794092AFBA10F" ma:contentTypeVersion="4" ma:contentTypeDescription="Create a new document." ma:contentTypeScope="" ma:versionID="49780ade16c068f9273a5aca0ba9b338">
  <xsd:schema xmlns:xsd="http://www.w3.org/2001/XMLSchema" xmlns:xs="http://www.w3.org/2001/XMLSchema" xmlns:p="http://schemas.microsoft.com/office/2006/metadata/properties" xmlns:ns2="5ec10353-13ed-4cb3-b25c-cb0f7b077a97" targetNamespace="http://schemas.microsoft.com/office/2006/metadata/properties" ma:root="true" ma:fieldsID="99db62dd6db2c0d15c5f354ba2614a63" ns2:_="">
    <xsd:import namespace="5ec10353-13ed-4cb3-b25c-cb0f7b077a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c10353-13ed-4cb3-b25c-cb0f7b077a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2FA213D-B9CE-424B-8DB9-AA53331B2F5B}">
  <ds:schemaRefs>
    <ds:schemaRef ds:uri="5ec10353-13ed-4cb3-b25c-cb0f7b077a9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D62658F-7BBB-4656-BAA0-4AD4A6E9509B}">
  <ds:schemaRefs>
    <ds:schemaRef ds:uri="5ec10353-13ed-4cb3-b25c-cb0f7b077a9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624EBE-336E-4CA4-846B-5A5BFC091F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Red Creative School Newsletter</dc:title>
  <dc:creator>Rebecca Bell (Parkside Primary School &amp; Beaconfields Primary School)</dc:creator>
  <cp:revision>2</cp:revision>
  <dcterms:created xsi:type="dcterms:W3CDTF">2006-08-16T00:00:00Z</dcterms:created>
  <dcterms:modified xsi:type="dcterms:W3CDTF">2024-10-25T10:42:28Z</dcterms:modified>
  <dc:identifier>DAGQlPJk4xc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0x010100281A89BB5D0CCC49B6C794092AFBA10F</vt:lpwstr>
  </property>
</Properties>
</file>