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</p:sldIdLst>
  <p:sldSz cx="7556500" cy="10693400"/>
  <p:notesSz cx="9926638" cy="14355763"/>
  <p:embeddedFontLst>
    <p:embeddedFont>
      <p:font typeface="Bryndan Writ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316C2E-FAFC-4C31-BC8F-3F591563BD47}" v="16" dt="2024-10-25T10:43:43.098"/>
    <p1510:client id="{5DC8492F-6237-4F8E-BBAE-FA9A9AEEEB32}" v="5" dt="2024-10-24T14:44:39.508"/>
    <p1510:client id="{D6CF20B2-9F6A-4C16-A153-5076AAB5EDAC}" v="422" dt="2024-10-25T10:40:57.9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Bell (Parkside Primary School &amp; Beaconfields Primary School)" userId="S::rbell@parkside.staffs.sch.uk::e74a3314-801d-4c82-aa64-49557403f3bb" providerId="AD" clId="Web-{1D316C2E-FAFC-4C31-BC8F-3F591563BD47}"/>
    <pc:docChg chg="modSld">
      <pc:chgData name="Rebecca Bell (Parkside Primary School &amp; Beaconfields Primary School)" userId="S::rbell@parkside.staffs.sch.uk::e74a3314-801d-4c82-aa64-49557403f3bb" providerId="AD" clId="Web-{1D316C2E-FAFC-4C31-BC8F-3F591563BD47}" dt="2024-10-25T10:43:42.910" v="6" actId="20577"/>
      <pc:docMkLst>
        <pc:docMk/>
      </pc:docMkLst>
      <pc:sldChg chg="modSp">
        <pc:chgData name="Rebecca Bell (Parkside Primary School &amp; Beaconfields Primary School)" userId="S::rbell@parkside.staffs.sch.uk::e74a3314-801d-4c82-aa64-49557403f3bb" providerId="AD" clId="Web-{1D316C2E-FAFC-4C31-BC8F-3F591563BD47}" dt="2024-10-25T10:43:42.910" v="6" actId="20577"/>
        <pc:sldMkLst>
          <pc:docMk/>
          <pc:sldMk cId="0" sldId="256"/>
        </pc:sldMkLst>
        <pc:spChg chg="mod">
          <ac:chgData name="Rebecca Bell (Parkside Primary School &amp; Beaconfields Primary School)" userId="S::rbell@parkside.staffs.sch.uk::e74a3314-801d-4c82-aa64-49557403f3bb" providerId="AD" clId="Web-{1D316C2E-FAFC-4C31-BC8F-3F591563BD47}" dt="2024-10-25T10:43:42.910" v="6" actId="20577"/>
          <ac:spMkLst>
            <pc:docMk/>
            <pc:sldMk cId="0" sldId="256"/>
            <ac:spMk id="10" creationId="{00000000-0000-0000-0000-000000000000}"/>
          </ac:spMkLst>
        </pc:spChg>
      </pc:sldChg>
    </pc:docChg>
  </pc:docChgLst>
  <pc:docChgLst>
    <pc:chgData name="Rebecca Bell (Parkside Primary School &amp; Beaconfields Primary School)" userId="S::rbell@parkside.staffs.sch.uk::e74a3314-801d-4c82-aa64-49557403f3bb" providerId="AD" clId="Web-{D6CF20B2-9F6A-4C16-A153-5076AAB5EDAC}"/>
    <pc:docChg chg="modSld">
      <pc:chgData name="Rebecca Bell (Parkside Primary School &amp; Beaconfields Primary School)" userId="S::rbell@parkside.staffs.sch.uk::e74a3314-801d-4c82-aa64-49557403f3bb" providerId="AD" clId="Web-{D6CF20B2-9F6A-4C16-A153-5076AAB5EDAC}" dt="2024-10-25T10:40:57.966" v="199" actId="20577"/>
      <pc:docMkLst>
        <pc:docMk/>
      </pc:docMkLst>
      <pc:sldChg chg="modSp">
        <pc:chgData name="Rebecca Bell (Parkside Primary School &amp; Beaconfields Primary School)" userId="S::rbell@parkside.staffs.sch.uk::e74a3314-801d-4c82-aa64-49557403f3bb" providerId="AD" clId="Web-{D6CF20B2-9F6A-4C16-A153-5076AAB5EDAC}" dt="2024-10-25T10:39:43.024" v="145" actId="20577"/>
        <pc:sldMkLst>
          <pc:docMk/>
          <pc:sldMk cId="0" sldId="256"/>
        </pc:sldMkLst>
        <pc:spChg chg="mod">
          <ac:chgData name="Rebecca Bell (Parkside Primary School &amp; Beaconfields Primary School)" userId="S::rbell@parkside.staffs.sch.uk::e74a3314-801d-4c82-aa64-49557403f3bb" providerId="AD" clId="Web-{D6CF20B2-9F6A-4C16-A153-5076AAB5EDAC}" dt="2024-10-25T10:36:47.186" v="2" actId="20577"/>
          <ac:spMkLst>
            <pc:docMk/>
            <pc:sldMk cId="0" sldId="256"/>
            <ac:spMk id="9" creationId="{00000000-0000-0000-0000-000000000000}"/>
          </ac:spMkLst>
        </pc:spChg>
        <pc:spChg chg="mod">
          <ac:chgData name="Rebecca Bell (Parkside Primary School &amp; Beaconfields Primary School)" userId="S::rbell@parkside.staffs.sch.uk::e74a3314-801d-4c82-aa64-49557403f3bb" providerId="AD" clId="Web-{D6CF20B2-9F6A-4C16-A153-5076AAB5EDAC}" dt="2024-10-25T10:39:43.024" v="145" actId="20577"/>
          <ac:spMkLst>
            <pc:docMk/>
            <pc:sldMk cId="0" sldId="256"/>
            <ac:spMk id="10" creationId="{00000000-0000-0000-0000-000000000000}"/>
          </ac:spMkLst>
        </pc:spChg>
      </pc:sldChg>
      <pc:sldChg chg="modSp">
        <pc:chgData name="Rebecca Bell (Parkside Primary School &amp; Beaconfields Primary School)" userId="S::rbell@parkside.staffs.sch.uk::e74a3314-801d-4c82-aa64-49557403f3bb" providerId="AD" clId="Web-{D6CF20B2-9F6A-4C16-A153-5076AAB5EDAC}" dt="2024-10-25T10:40:57.966" v="199" actId="20577"/>
        <pc:sldMkLst>
          <pc:docMk/>
          <pc:sldMk cId="0" sldId="257"/>
        </pc:sldMkLst>
        <pc:spChg chg="mod">
          <ac:chgData name="Rebecca Bell (Parkside Primary School &amp; Beaconfields Primary School)" userId="S::rbell@parkside.staffs.sch.uk::e74a3314-801d-4c82-aa64-49557403f3bb" providerId="AD" clId="Web-{D6CF20B2-9F6A-4C16-A153-5076AAB5EDAC}" dt="2024-10-25T10:40:57.966" v="199" actId="20577"/>
          <ac:spMkLst>
            <pc:docMk/>
            <pc:sldMk cId="0" sldId="257"/>
            <ac:spMk id="14" creationId="{57231994-A338-234B-A6AB-E3B98610E7B5}"/>
          </ac:spMkLst>
        </pc:spChg>
      </pc:sldChg>
    </pc:docChg>
  </pc:docChgLst>
  <pc:docChgLst>
    <pc:chgData name="Ruth Gee (Beaconfields Primary School)" userId="72f02605-4abe-4fc2-ab99-1cb28f9aa140" providerId="ADAL" clId="{5DC8492F-6237-4F8E-BBAE-FA9A9AEEEB32}"/>
    <pc:docChg chg="custSel modSld">
      <pc:chgData name="Ruth Gee (Beaconfields Primary School)" userId="72f02605-4abe-4fc2-ab99-1cb28f9aa140" providerId="ADAL" clId="{5DC8492F-6237-4F8E-BBAE-FA9A9AEEEB32}" dt="2024-10-25T13:05:12.041" v="211" actId="20577"/>
      <pc:docMkLst>
        <pc:docMk/>
      </pc:docMkLst>
      <pc:sldChg chg="modSp mod">
        <pc:chgData name="Ruth Gee (Beaconfields Primary School)" userId="72f02605-4abe-4fc2-ab99-1cb28f9aa140" providerId="ADAL" clId="{5DC8492F-6237-4F8E-BBAE-FA9A9AEEEB32}" dt="2024-10-24T15:06:56.848" v="200" actId="20577"/>
        <pc:sldMkLst>
          <pc:docMk/>
          <pc:sldMk cId="0" sldId="256"/>
        </pc:sldMkLst>
        <pc:spChg chg="mod">
          <ac:chgData name="Ruth Gee (Beaconfields Primary School)" userId="72f02605-4abe-4fc2-ab99-1cb28f9aa140" providerId="ADAL" clId="{5DC8492F-6237-4F8E-BBAE-FA9A9AEEEB32}" dt="2024-10-24T15:06:56.848" v="200" actId="20577"/>
          <ac:spMkLst>
            <pc:docMk/>
            <pc:sldMk cId="0" sldId="256"/>
            <ac:spMk id="10" creationId="{00000000-0000-0000-0000-000000000000}"/>
          </ac:spMkLst>
        </pc:spChg>
      </pc:sldChg>
      <pc:sldChg chg="modSp mod">
        <pc:chgData name="Ruth Gee (Beaconfields Primary School)" userId="72f02605-4abe-4fc2-ab99-1cb28f9aa140" providerId="ADAL" clId="{5DC8492F-6237-4F8E-BBAE-FA9A9AEEEB32}" dt="2024-10-25T13:05:12.041" v="211" actId="20577"/>
        <pc:sldMkLst>
          <pc:docMk/>
          <pc:sldMk cId="0" sldId="257"/>
        </pc:sldMkLst>
        <pc:spChg chg="mod">
          <ac:chgData name="Ruth Gee (Beaconfields Primary School)" userId="72f02605-4abe-4fc2-ab99-1cb28f9aa140" providerId="ADAL" clId="{5DC8492F-6237-4F8E-BBAE-FA9A9AEEEB32}" dt="2024-10-24T14:43:17.396" v="26" actId="1076"/>
          <ac:spMkLst>
            <pc:docMk/>
            <pc:sldMk cId="0" sldId="257"/>
            <ac:spMk id="8" creationId="{00000000-0000-0000-0000-000000000000}"/>
          </ac:spMkLst>
        </pc:spChg>
        <pc:spChg chg="mod">
          <ac:chgData name="Ruth Gee (Beaconfields Primary School)" userId="72f02605-4abe-4fc2-ab99-1cb28f9aa140" providerId="ADAL" clId="{5DC8492F-6237-4F8E-BBAE-FA9A9AEEEB32}" dt="2024-10-25T13:05:12.041" v="211" actId="20577"/>
          <ac:spMkLst>
            <pc:docMk/>
            <pc:sldMk cId="0" sldId="257"/>
            <ac:spMk id="13" creationId="{00000000-0000-0000-0000-000000000000}"/>
          </ac:spMkLst>
        </pc:spChg>
        <pc:spChg chg="mod">
          <ac:chgData name="Ruth Gee (Beaconfields Primary School)" userId="72f02605-4abe-4fc2-ab99-1cb28f9aa140" providerId="ADAL" clId="{5DC8492F-6237-4F8E-BBAE-FA9A9AEEEB32}" dt="2024-10-24T14:43:07.169" v="25" actId="20577"/>
          <ac:spMkLst>
            <pc:docMk/>
            <pc:sldMk cId="0" sldId="257"/>
            <ac:spMk id="14" creationId="{57231994-A338-234B-A6AB-E3B98610E7B5}"/>
          </ac:spMkLst>
        </pc:spChg>
        <pc:spChg chg="mod">
          <ac:chgData name="Ruth Gee (Beaconfields Primary School)" userId="72f02605-4abe-4fc2-ab99-1cb28f9aa140" providerId="ADAL" clId="{5DC8492F-6237-4F8E-BBAE-FA9A9AEEEB32}" dt="2024-10-24T14:46:45.311" v="151" actId="115"/>
          <ac:spMkLst>
            <pc:docMk/>
            <pc:sldMk cId="0" sldId="257"/>
            <ac:spMk id="15" creationId="{E3BC4F79-37EA-5265-352C-ED9BB69D3250}"/>
          </ac:spMkLst>
        </pc:spChg>
        <pc:spChg chg="mod">
          <ac:chgData name="Ruth Gee (Beaconfields Primary School)" userId="72f02605-4abe-4fc2-ab99-1cb28f9aa140" providerId="ADAL" clId="{5DC8492F-6237-4F8E-BBAE-FA9A9AEEEB32}" dt="2024-10-24T14:44:33.361" v="45" actId="20577"/>
          <ac:spMkLst>
            <pc:docMk/>
            <pc:sldMk cId="0" sldId="257"/>
            <ac:spMk id="16" creationId="{86397122-E5BC-1736-DC90-840213EFD3A3}"/>
          </ac:spMkLst>
        </pc:spChg>
        <pc:spChg chg="mod">
          <ac:chgData name="Ruth Gee (Beaconfields Primary School)" userId="72f02605-4abe-4fc2-ab99-1cb28f9aa140" providerId="ADAL" clId="{5DC8492F-6237-4F8E-BBAE-FA9A9AEEEB32}" dt="2024-10-24T14:42:09.581" v="3" actId="20577"/>
          <ac:spMkLst>
            <pc:docMk/>
            <pc:sldMk cId="0" sldId="257"/>
            <ac:spMk id="23" creationId="{6763618B-6FBB-A1DE-9E71-CE27B5126D35}"/>
          </ac:spMkLst>
        </pc:spChg>
        <pc:picChg chg="mod">
          <ac:chgData name="Ruth Gee (Beaconfields Primary School)" userId="72f02605-4abe-4fc2-ab99-1cb28f9aa140" providerId="ADAL" clId="{5DC8492F-6237-4F8E-BBAE-FA9A9AEEEB32}" dt="2024-10-24T14:44:37.106" v="46" actId="1076"/>
          <ac:picMkLst>
            <pc:docMk/>
            <pc:sldMk cId="0" sldId="257"/>
            <ac:picMk id="19" creationId="{F784DB66-ECB7-A7FE-BAB9-47678AFE7D9D}"/>
          </ac:picMkLst>
        </pc:picChg>
        <pc:picChg chg="mod">
          <ac:chgData name="Ruth Gee (Beaconfields Primary School)" userId="72f02605-4abe-4fc2-ab99-1cb28f9aa140" providerId="ADAL" clId="{5DC8492F-6237-4F8E-BBAE-FA9A9AEEEB32}" dt="2024-10-24T14:44:39.508" v="47" actId="1076"/>
          <ac:picMkLst>
            <pc:docMk/>
            <pc:sldMk cId="0" sldId="257"/>
            <ac:picMk id="1028" creationId="{F9DABC84-2605-3029-4AD1-8CF70B870B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10.svg"/><Relationship Id="rId7" Type="http://schemas.openxmlformats.org/officeDocument/2006/relationships/image" Target="../media/image2.png"/><Relationship Id="rId12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11" Type="http://schemas.openxmlformats.org/officeDocument/2006/relationships/image" Target="../media/image17.sv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0C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3938760"/>
          </a:xfrm>
          <a:custGeom>
            <a:avLst/>
            <a:gdLst/>
            <a:ahLst/>
            <a:cxnLst/>
            <a:rect l="l" t="t" r="r" b="b"/>
            <a:pathLst>
              <a:path w="7560000" h="3938760">
                <a:moveTo>
                  <a:pt x="0" y="0"/>
                </a:moveTo>
                <a:lnTo>
                  <a:pt x="7560000" y="0"/>
                </a:lnTo>
                <a:lnTo>
                  <a:pt x="7560000" y="3938760"/>
                </a:lnTo>
                <a:lnTo>
                  <a:pt x="0" y="3938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2500" b="-1249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-208757" y="505731"/>
            <a:ext cx="2809367" cy="4013382"/>
            <a:chOff x="0" y="0"/>
            <a:chExt cx="4445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3429000" y="6350000"/>
                  </a:moveTo>
                  <a:lnTo>
                    <a:pt x="1016000" y="6350000"/>
                  </a:lnTo>
                  <a:cubicBezTo>
                    <a:pt x="454660" y="6350000"/>
                    <a:pt x="0" y="5895340"/>
                    <a:pt x="0" y="5334000"/>
                  </a:cubicBez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3429000" y="0"/>
                  </a:lnTo>
                  <a:cubicBezTo>
                    <a:pt x="3990340" y="0"/>
                    <a:pt x="4445000" y="454660"/>
                    <a:pt x="4445000" y="1016000"/>
                  </a:cubicBezTo>
                  <a:lnTo>
                    <a:pt x="4445000" y="5334000"/>
                  </a:lnTo>
                  <a:cubicBezTo>
                    <a:pt x="4445000" y="5895340"/>
                    <a:pt x="3990340" y="6350000"/>
                    <a:pt x="34290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1428" r="-2142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AutoShape 5"/>
          <p:cNvSpPr/>
          <p:nvPr/>
        </p:nvSpPr>
        <p:spPr>
          <a:xfrm>
            <a:off x="808930" y="8361373"/>
            <a:ext cx="2874079" cy="0"/>
          </a:xfrm>
          <a:prstGeom prst="line">
            <a:avLst/>
          </a:prstGeom>
          <a:ln w="47625" cap="flat">
            <a:solidFill>
              <a:srgbClr val="F50C0C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1274536">
            <a:off x="5292000" y="3477163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-2018386" y="5617942"/>
            <a:ext cx="3024000" cy="1980720"/>
          </a:xfrm>
          <a:custGeom>
            <a:avLst/>
            <a:gdLst/>
            <a:ahLst/>
            <a:cxnLst/>
            <a:rect l="l" t="t" r="r" b="b"/>
            <a:pathLst>
              <a:path w="3024000" h="1980720">
                <a:moveTo>
                  <a:pt x="0" y="0"/>
                </a:moveTo>
                <a:lnTo>
                  <a:pt x="3024000" y="0"/>
                </a:lnTo>
                <a:lnTo>
                  <a:pt x="3024000" y="1980720"/>
                </a:lnTo>
                <a:lnTo>
                  <a:pt x="0" y="1980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11069" y="1019543"/>
            <a:ext cx="4815318" cy="1735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>
                <a:solidFill>
                  <a:srgbClr val="F50C0C"/>
                </a:solidFill>
                <a:latin typeface="Bryndan Write"/>
                <a:ea typeface="Bryndan Write"/>
                <a:cs typeface="Bryndan Write"/>
                <a:sym typeface="Bryndan Write"/>
              </a:rPr>
              <a:t>Beaconfields Newsletter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422535" y="2794929"/>
            <a:ext cx="3068061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9"/>
              </a:lnSpc>
            </a:pPr>
            <a:r>
              <a:rPr lang="en-US" sz="1950" dirty="0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Friday 25th October 2024</a:t>
            </a:r>
          </a:p>
          <a:p>
            <a:pPr algn="ctr">
              <a:lnSpc>
                <a:spcPts val="2019"/>
              </a:lnSpc>
            </a:pPr>
            <a:endParaRPr lang="en-US" sz="1999" dirty="0">
              <a:solidFill>
                <a:srgbClr val="112A3E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2019"/>
              </a:lnSpc>
              <a:spcBef>
                <a:spcPct val="0"/>
              </a:spcBef>
            </a:pPr>
            <a:r>
              <a:rPr lang="en-US" sz="1950" dirty="0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Be More Beaconfields </a:t>
            </a:r>
            <a:endParaRPr lang="en-US" sz="1950" dirty="0">
              <a:solidFill>
                <a:srgbClr val="112A3E"/>
              </a:solidFill>
              <a:latin typeface="Bryndan Write"/>
              <a:ea typeface="Bryndan Write"/>
              <a:cs typeface="Bryndan Write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37212" y="3897377"/>
            <a:ext cx="6891593" cy="5924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0"/>
              </a:lnSpc>
            </a:pPr>
            <a:endParaRPr lang="en-US" sz="2000" dirty="0">
              <a:latin typeface="Bryndan Write"/>
              <a:ea typeface="+mn-lt"/>
              <a:cs typeface="+mn-lt"/>
              <a:sym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99" dirty="0"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50" dirty="0">
              <a:latin typeface="Bryndan Write"/>
              <a:ea typeface="Bryndan Write"/>
              <a:cs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>
                <a:latin typeface="Bryndan Write"/>
                <a:ea typeface="Bryndan Write"/>
                <a:cs typeface="Bryndan Write"/>
              </a:rPr>
              <a:t>We welcomed our Nursery parents to a ‘stay and learn’ session on Monday.  They had great fun decorating pumpkins together, sharing a story and decorating biscuits with their children.</a:t>
            </a: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>
                <a:latin typeface="Bryndan Write"/>
                <a:ea typeface="Bryndan Write"/>
                <a:cs typeface="Bryndan Write"/>
              </a:rPr>
              <a:t> </a:t>
            </a: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>
                <a:latin typeface="Bryndan Write"/>
                <a:ea typeface="Bryndan Write"/>
                <a:cs typeface="Bryndan Write"/>
              </a:rPr>
              <a:t>Reception have been learning about Diwali this week.  They made Diva lamps and have learnt about 2d shapes when making Rangoli patterns.. </a:t>
            </a: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50" dirty="0">
              <a:latin typeface="Bryndan Write"/>
              <a:ea typeface="Bryndan Write"/>
              <a:cs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>
                <a:latin typeface="Bryndan Write"/>
                <a:ea typeface="Bryndan Write"/>
                <a:cs typeface="Bryndan Write"/>
              </a:rPr>
              <a:t>We want to take this opportunity to celebrate our </a:t>
            </a:r>
            <a:r>
              <a:rPr lang="en-US" sz="2050" dirty="0" err="1">
                <a:latin typeface="Bryndan Write"/>
                <a:ea typeface="Bryndan Write"/>
                <a:cs typeface="Bryndan Write"/>
              </a:rPr>
              <a:t>Beaconfields</a:t>
            </a:r>
            <a:r>
              <a:rPr lang="en-US" sz="2050" dirty="0">
                <a:latin typeface="Bryndan Write"/>
                <a:ea typeface="Bryndan Write"/>
                <a:cs typeface="Bryndan Write"/>
              </a:rPr>
              <a:t> children.  They have had a great first half term, learning the routines and expectations of our school and enjoying their learning. </a:t>
            </a: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99" dirty="0"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>
                <a:latin typeface="Bryndan Write"/>
                <a:ea typeface="Bryndan Write"/>
                <a:cs typeface="Bryndan Write"/>
                <a:sym typeface="Bryndan Write"/>
              </a:rPr>
              <a:t>Wishing you all a safe and restful half term and we will see you back on Tuesday 5</a:t>
            </a:r>
            <a:r>
              <a:rPr lang="en-US" sz="2050" baseline="30000" dirty="0">
                <a:latin typeface="Bryndan Write"/>
                <a:ea typeface="Bryndan Write"/>
                <a:cs typeface="Bryndan Write"/>
                <a:sym typeface="Bryndan Write"/>
              </a:rPr>
              <a:t>th</a:t>
            </a:r>
            <a:r>
              <a:rPr lang="en-US" sz="2050" dirty="0">
                <a:latin typeface="Bryndan Write"/>
                <a:ea typeface="Bryndan Write"/>
                <a:cs typeface="Bryndan Write"/>
                <a:sym typeface="Bryndan Write"/>
              </a:rPr>
              <a:t> November to continue our </a:t>
            </a:r>
            <a:r>
              <a:rPr lang="en-US" sz="2050" dirty="0" err="1">
                <a:latin typeface="Bryndan Write"/>
                <a:ea typeface="Bryndan Write"/>
                <a:cs typeface="Bryndan Write"/>
                <a:sym typeface="Bryndan Write"/>
              </a:rPr>
              <a:t>Beaconfield's</a:t>
            </a:r>
            <a:r>
              <a:rPr lang="en-US" sz="2050" dirty="0">
                <a:latin typeface="Bryndan Write"/>
                <a:ea typeface="Bryndan Write"/>
                <a:cs typeface="Bryndan Write"/>
                <a:sym typeface="Bryndan Write"/>
              </a:rPr>
              <a:t> journey.</a:t>
            </a:r>
            <a:endParaRPr lang="en-US" sz="2050" dirty="0">
              <a:latin typeface="Bryndan Write"/>
              <a:ea typeface="Bryndan Write"/>
              <a:cs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50" dirty="0">
              <a:latin typeface="Bryndan Write"/>
              <a:sym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dirty="0" err="1">
                <a:latin typeface="Bryndan Write"/>
              </a:rPr>
              <a:t>Mrs</a:t>
            </a:r>
            <a:r>
              <a:rPr lang="en-US" sz="2050" dirty="0">
                <a:latin typeface="Bryndan Write"/>
              </a:rPr>
              <a:t> </a:t>
            </a:r>
            <a:r>
              <a:rPr lang="en-US" sz="2050" dirty="0" err="1">
                <a:latin typeface="Bryndan Write"/>
              </a:rPr>
              <a:t>Harratt</a:t>
            </a:r>
            <a:endParaRPr lang="en-US" sz="2050">
              <a:latin typeface="Bryndan Write"/>
            </a:endParaRPr>
          </a:p>
        </p:txBody>
      </p:sp>
      <p:sp>
        <p:nvSpPr>
          <p:cNvPr id="11" name="Freeform 11"/>
          <p:cNvSpPr/>
          <p:nvPr/>
        </p:nvSpPr>
        <p:spPr>
          <a:xfrm rot="1274536">
            <a:off x="5605895" y="9515098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4F964B01-AC2D-ADD5-348E-C9587664A597}"/>
              </a:ext>
            </a:extLst>
          </p:cNvPr>
          <p:cNvSpPr/>
          <p:nvPr/>
        </p:nvSpPr>
        <p:spPr>
          <a:xfrm>
            <a:off x="5881215" y="8541092"/>
            <a:ext cx="1845570" cy="2555192"/>
          </a:xfrm>
          <a:custGeom>
            <a:avLst/>
            <a:gdLst/>
            <a:ahLst/>
            <a:cxnLst/>
            <a:rect l="l" t="t" r="r" b="b"/>
            <a:pathLst>
              <a:path w="4445000" h="6350000">
                <a:moveTo>
                  <a:pt x="3429000" y="6350000"/>
                </a:moveTo>
                <a:lnTo>
                  <a:pt x="1016000" y="6350000"/>
                </a:lnTo>
                <a:cubicBezTo>
                  <a:pt x="454660" y="6350000"/>
                  <a:pt x="0" y="5895340"/>
                  <a:pt x="0" y="5334000"/>
                </a:cubicBezTo>
                <a:lnTo>
                  <a:pt x="0" y="1016000"/>
                </a:lnTo>
                <a:cubicBezTo>
                  <a:pt x="0" y="454660"/>
                  <a:pt x="454660" y="0"/>
                  <a:pt x="1016000" y="0"/>
                </a:cubicBezTo>
                <a:lnTo>
                  <a:pt x="3429000" y="0"/>
                </a:lnTo>
                <a:cubicBezTo>
                  <a:pt x="3990340" y="0"/>
                  <a:pt x="4445000" y="454660"/>
                  <a:pt x="4445000" y="1016000"/>
                </a:cubicBezTo>
                <a:lnTo>
                  <a:pt x="4445000" y="5334000"/>
                </a:lnTo>
                <a:cubicBezTo>
                  <a:pt x="4445000" y="5895340"/>
                  <a:pt x="3990340" y="6350000"/>
                  <a:pt x="3429000" y="6350000"/>
                </a:cubicBezTo>
                <a:close/>
              </a:path>
            </a:pathLst>
          </a:custGeom>
          <a:blipFill>
            <a:blip r:embed="rId3"/>
            <a:stretch>
              <a:fillRect l="-21428" r="-21428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0C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121556" y="5920454"/>
            <a:ext cx="4386556" cy="4296109"/>
            <a:chOff x="4550612" y="1693002"/>
            <a:chExt cx="2988780" cy="1423560"/>
          </a:xfrm>
        </p:grpSpPr>
        <p:sp>
          <p:nvSpPr>
            <p:cNvPr id="6" name="Freeform 6"/>
            <p:cNvSpPr/>
            <p:nvPr/>
          </p:nvSpPr>
          <p:spPr>
            <a:xfrm>
              <a:off x="4550612" y="1693002"/>
              <a:ext cx="2988780" cy="1423560"/>
            </a:xfrm>
            <a:custGeom>
              <a:avLst/>
              <a:gdLst/>
              <a:ahLst/>
              <a:cxnLst/>
              <a:rect l="l" t="t" r="r" b="b"/>
              <a:pathLst>
                <a:path w="2988780" h="1423560">
                  <a:moveTo>
                    <a:pt x="2864320" y="1423559"/>
                  </a:moveTo>
                  <a:lnTo>
                    <a:pt x="124460" y="1423559"/>
                  </a:lnTo>
                  <a:cubicBezTo>
                    <a:pt x="55880" y="1423559"/>
                    <a:pt x="0" y="1367679"/>
                    <a:pt x="0" y="129909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64320" y="0"/>
                  </a:lnTo>
                  <a:cubicBezTo>
                    <a:pt x="2932900" y="0"/>
                    <a:pt x="2988780" y="55880"/>
                    <a:pt x="2988780" y="124460"/>
                  </a:cubicBezTo>
                  <a:lnTo>
                    <a:pt x="2988780" y="1299100"/>
                  </a:lnTo>
                  <a:cubicBezTo>
                    <a:pt x="2988780" y="1367679"/>
                    <a:pt x="2932900" y="1423560"/>
                    <a:pt x="2864320" y="1423560"/>
                  </a:cubicBezTo>
                  <a:close/>
                </a:path>
              </a:pathLst>
            </a:custGeom>
            <a:solidFill>
              <a:srgbClr val="F50C0C"/>
            </a:solidFill>
            <a:ln w="25400">
              <a:solidFill>
                <a:schemeClr val="accent1"/>
              </a:solidFill>
            </a:ln>
          </p:spPr>
          <p:txBody>
            <a:bodyPr lIns="91440" tIns="45720" rIns="91440" bIns="45720" anchor="t"/>
            <a:lstStyle/>
            <a:p>
              <a:pPr algn="ctr"/>
              <a:endParaRPr lang="en-GB" sz="3200" dirty="0">
                <a:latin typeface="Bryndan Write" panose="020B0604020202020204" charset="0"/>
              </a:endParaRPr>
            </a:p>
            <a:p>
              <a:endParaRPr lang="en-GB" sz="2000" dirty="0">
                <a:latin typeface="Bryndan Write" panose="020B0604020202020204" charset="0"/>
              </a:endParaRPr>
            </a:p>
          </p:txBody>
        </p:sp>
      </p:grpSp>
      <p:sp>
        <p:nvSpPr>
          <p:cNvPr id="11" name="Freeform 11"/>
          <p:cNvSpPr/>
          <p:nvPr/>
        </p:nvSpPr>
        <p:spPr>
          <a:xfrm rot="18311100">
            <a:off x="-595822" y="9295969"/>
            <a:ext cx="3024000" cy="3085714"/>
          </a:xfrm>
          <a:custGeom>
            <a:avLst/>
            <a:gdLst/>
            <a:ahLst/>
            <a:cxnLst/>
            <a:rect l="l" t="t" r="r" b="b"/>
            <a:pathLst>
              <a:path w="3024000" h="3085714">
                <a:moveTo>
                  <a:pt x="0" y="0"/>
                </a:moveTo>
                <a:lnTo>
                  <a:pt x="3024000" y="0"/>
                </a:lnTo>
                <a:lnTo>
                  <a:pt x="3024000" y="3085714"/>
                </a:lnTo>
                <a:lnTo>
                  <a:pt x="0" y="30857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21555" y="280314"/>
            <a:ext cx="4219945" cy="3416296"/>
            <a:chOff x="0" y="0"/>
            <a:chExt cx="6350000" cy="2599436"/>
          </a:xfrm>
        </p:grpSpPr>
        <p:sp>
          <p:nvSpPr>
            <p:cNvPr id="3" name="Freeform 3"/>
            <p:cNvSpPr/>
            <p:nvPr/>
          </p:nvSpPr>
          <p:spPr>
            <a:xfrm>
              <a:off x="9271" y="9271"/>
              <a:ext cx="6331458" cy="2580894"/>
            </a:xfrm>
            <a:custGeom>
              <a:avLst/>
              <a:gdLst/>
              <a:ahLst/>
              <a:cxnLst/>
              <a:rect l="l" t="t" r="r" b="b"/>
              <a:pathLst>
                <a:path w="6331458" h="2580894">
                  <a:moveTo>
                    <a:pt x="6331458" y="0"/>
                  </a:moveTo>
                  <a:lnTo>
                    <a:pt x="6331458" y="2580894"/>
                  </a:lnTo>
                  <a:lnTo>
                    <a:pt x="0" y="2580894"/>
                  </a:lnTo>
                  <a:lnTo>
                    <a:pt x="0" y="0"/>
                  </a:lnTo>
                  <a:lnTo>
                    <a:pt x="6331458" y="0"/>
                  </a:lnTo>
                  <a:close/>
                </a:path>
              </a:pathLst>
            </a:custGeom>
            <a:solidFill>
              <a:srgbClr val="F50C0C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6350000" cy="2599436"/>
            </a:xfrm>
            <a:custGeom>
              <a:avLst/>
              <a:gdLst/>
              <a:ahLst/>
              <a:cxnLst/>
              <a:rect l="l" t="t" r="r" b="b"/>
              <a:pathLst>
                <a:path w="6350000" h="2599436">
                  <a:moveTo>
                    <a:pt x="6350000" y="0"/>
                  </a:moveTo>
                  <a:lnTo>
                    <a:pt x="6350000" y="2599436"/>
                  </a:lnTo>
                  <a:lnTo>
                    <a:pt x="0" y="2599436"/>
                  </a:lnTo>
                  <a:lnTo>
                    <a:pt x="0" y="0"/>
                  </a:lnTo>
                  <a:lnTo>
                    <a:pt x="6350000" y="0"/>
                  </a:lnTo>
                  <a:close/>
                </a:path>
              </a:pathLst>
            </a:custGeom>
            <a:blipFill>
              <a:blip r:embed="rId4"/>
              <a:stretch>
                <a:fillRect t="-78" b="-7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AutoShape 7"/>
          <p:cNvSpPr/>
          <p:nvPr/>
        </p:nvSpPr>
        <p:spPr>
          <a:xfrm>
            <a:off x="808930" y="8361373"/>
            <a:ext cx="2874079" cy="0"/>
          </a:xfrm>
          <a:prstGeom prst="line">
            <a:avLst/>
          </a:prstGeom>
          <a:ln w="47625" cap="flat">
            <a:solidFill>
              <a:srgbClr val="F50C0C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1274536">
            <a:off x="6651726" y="6039913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1701774">
            <a:off x="3105357" y="9106293"/>
            <a:ext cx="2805508" cy="1841066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2072" b="-220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-300561" y="-608172"/>
            <a:ext cx="3024000" cy="2366280"/>
          </a:xfrm>
          <a:custGeom>
            <a:avLst/>
            <a:gdLst/>
            <a:ahLst/>
            <a:cxnLst/>
            <a:rect l="l" t="t" r="r" b="b"/>
            <a:pathLst>
              <a:path w="3024000" h="2366280">
                <a:moveTo>
                  <a:pt x="0" y="0"/>
                </a:moveTo>
                <a:lnTo>
                  <a:pt x="3024000" y="0"/>
                </a:lnTo>
                <a:lnTo>
                  <a:pt x="3024000" y="2366280"/>
                </a:lnTo>
                <a:lnTo>
                  <a:pt x="0" y="23662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2986814" y="161316"/>
            <a:ext cx="1326665" cy="1625892"/>
          </a:xfrm>
          <a:custGeom>
            <a:avLst/>
            <a:gdLst/>
            <a:ahLst/>
            <a:cxnLst/>
            <a:rect l="l" t="t" r="r" b="b"/>
            <a:pathLst>
              <a:path w="1690726" h="2518773">
                <a:moveTo>
                  <a:pt x="0" y="0"/>
                </a:moveTo>
                <a:lnTo>
                  <a:pt x="1690726" y="0"/>
                </a:lnTo>
                <a:lnTo>
                  <a:pt x="1690726" y="2518773"/>
                </a:lnTo>
                <a:lnTo>
                  <a:pt x="0" y="251877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01483" y="666573"/>
            <a:ext cx="4457603" cy="2811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596"/>
              </a:lnSpc>
            </a:pPr>
            <a:r>
              <a:rPr lang="en-US" sz="3200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Attendance </a:t>
            </a:r>
          </a:p>
          <a:p>
            <a:pPr algn="ctr">
              <a:lnSpc>
                <a:spcPts val="2384"/>
              </a:lnSpc>
            </a:pPr>
            <a:endParaRPr lang="en-US" sz="800" dirty="0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>
              <a:lnSpc>
                <a:spcPts val="2687"/>
              </a:lnSpc>
            </a:pPr>
            <a:endParaRPr lang="en-US" sz="2000" dirty="0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>
              <a:lnSpc>
                <a:spcPts val="2687"/>
              </a:lnSpc>
            </a:pPr>
            <a:r>
              <a:rPr lang="en-US" sz="2000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This week our Reception children </a:t>
            </a:r>
          </a:p>
          <a:p>
            <a:pPr>
              <a:lnSpc>
                <a:spcPts val="2687"/>
              </a:lnSpc>
            </a:pPr>
            <a:r>
              <a:rPr lang="en-US" sz="2000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have achieved 96.07% attendance.</a:t>
            </a:r>
            <a:endParaRPr lang="en-US" sz="2000" dirty="0">
              <a:solidFill>
                <a:srgbClr val="000000"/>
              </a:solidFill>
              <a:latin typeface="Bryndan Write"/>
              <a:ea typeface="Bryndan Write"/>
              <a:cs typeface="Bryndan Write"/>
            </a:endParaRPr>
          </a:p>
          <a:p>
            <a:pPr>
              <a:lnSpc>
                <a:spcPts val="2687"/>
              </a:lnSpc>
              <a:spcBef>
                <a:spcPct val="0"/>
              </a:spcBef>
            </a:pPr>
            <a:r>
              <a:rPr lang="en-US" dirty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Reminder: please arrive on time to school each morning.  Gate opens at 8.45am and closes at 8.55AM.</a:t>
            </a:r>
            <a:endParaRPr lang="en-US" dirty="0">
              <a:solidFill>
                <a:schemeClr val="bg1"/>
              </a:solidFill>
              <a:latin typeface="Bryndan Write"/>
              <a:ea typeface="Bryndan Write"/>
              <a:cs typeface="Bryndan Write"/>
            </a:endParaRP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id="{6763618B-6FBB-A1DE-9E71-CE27B5126D35}"/>
              </a:ext>
            </a:extLst>
          </p:cNvPr>
          <p:cNvSpPr txBox="1"/>
          <p:nvPr/>
        </p:nvSpPr>
        <p:spPr>
          <a:xfrm>
            <a:off x="4398557" y="176849"/>
            <a:ext cx="2956460" cy="2985433"/>
          </a:xfrm>
          <a:prstGeom prst="rect">
            <a:avLst/>
          </a:prstGeom>
          <a:ln w="15875">
            <a:solidFill>
              <a:schemeClr val="tx1"/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2000" u="sng" dirty="0">
                <a:solidFill>
                  <a:schemeClr val="bg1"/>
                </a:solidFill>
                <a:latin typeface="Bryndan Write"/>
                <a:ea typeface="Calibri"/>
                <a:cs typeface="Calibri"/>
              </a:rPr>
              <a:t>Friday 15</a:t>
            </a:r>
            <a:r>
              <a:rPr lang="en-GB" sz="2000" u="sng" baseline="30000" dirty="0">
                <a:solidFill>
                  <a:schemeClr val="bg1"/>
                </a:solidFill>
                <a:latin typeface="Bryndan Write"/>
                <a:ea typeface="Calibri"/>
                <a:cs typeface="Calibri"/>
              </a:rPr>
              <a:t>th</a:t>
            </a:r>
            <a:r>
              <a:rPr lang="en-GB" sz="2000" u="sng" dirty="0">
                <a:solidFill>
                  <a:schemeClr val="bg1"/>
                </a:solidFill>
                <a:latin typeface="Bryndan Write"/>
                <a:ea typeface="Calibri"/>
                <a:cs typeface="Calibri"/>
              </a:rPr>
              <a:t> November </a:t>
            </a:r>
          </a:p>
          <a:p>
            <a:pPr algn="ctr"/>
            <a:r>
              <a:rPr lang="en-GB" sz="2000" u="sng" dirty="0">
                <a:solidFill>
                  <a:schemeClr val="bg1"/>
                </a:solidFill>
                <a:latin typeface="Bryndan Write"/>
                <a:ea typeface="Calibri"/>
                <a:cs typeface="Calibri"/>
              </a:rPr>
              <a:t>Children in Need </a:t>
            </a:r>
            <a:endParaRPr lang="en-GB" sz="1400" dirty="0">
              <a:solidFill>
                <a:schemeClr val="bg1"/>
              </a:solidFill>
              <a:latin typeface="Bryndan Write"/>
              <a:ea typeface="Calibri"/>
              <a:cs typeface="Calibri"/>
            </a:endParaRPr>
          </a:p>
          <a:p>
            <a:pPr algn="ctr"/>
            <a:r>
              <a:rPr lang="en-GB" sz="1600" dirty="0">
                <a:latin typeface="Bryndan Write"/>
                <a:ea typeface="Calibri"/>
                <a:cs typeface="Calibri"/>
              </a:rPr>
              <a:t>Children are invited to come to school dressed in spots and/or yellow. This may be accessories, tops or a full spotty/yellow outfit for the donation of £1. </a:t>
            </a:r>
          </a:p>
          <a:p>
            <a:pPr algn="ctr"/>
            <a:r>
              <a:rPr lang="en-GB" sz="1600" dirty="0">
                <a:latin typeface="Bryndan Write"/>
                <a:ea typeface="Calibri"/>
                <a:cs typeface="Calibri"/>
              </a:rPr>
              <a:t>All donations will go to </a:t>
            </a:r>
          </a:p>
          <a:p>
            <a:pPr algn="ctr"/>
            <a:r>
              <a:rPr lang="en-GB" sz="1600" dirty="0">
                <a:latin typeface="Bryndan Write"/>
                <a:ea typeface="Calibri"/>
                <a:cs typeface="Calibri"/>
              </a:rPr>
              <a:t>Children in Need. 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Bryndan Write"/>
              <a:ea typeface="Calibri"/>
              <a:cs typeface="Calibri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Bryndan Write"/>
              <a:ea typeface="Calibri"/>
              <a:cs typeface="Calibri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Bryndan Write"/>
              <a:ea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BC4F79-37EA-5265-352C-ED9BB69D3250}"/>
              </a:ext>
            </a:extLst>
          </p:cNvPr>
          <p:cNvSpPr txBox="1"/>
          <p:nvPr/>
        </p:nvSpPr>
        <p:spPr>
          <a:xfrm>
            <a:off x="316432" y="6139272"/>
            <a:ext cx="4082125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u="sng" dirty="0">
                <a:latin typeface="Bryndan Write"/>
              </a:rPr>
              <a:t>Upcoming Dates: </a:t>
            </a:r>
          </a:p>
          <a:p>
            <a:pPr algn="ctr"/>
            <a:endParaRPr lang="en-US" u="sng" dirty="0">
              <a:latin typeface="Bryndan Write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Bryndan Write"/>
              </a:rPr>
              <a:t>Monday 4</a:t>
            </a:r>
            <a:r>
              <a:rPr lang="en-US" baseline="30000" dirty="0">
                <a:latin typeface="Bryndan Write"/>
              </a:rPr>
              <a:t>th</a:t>
            </a:r>
            <a:r>
              <a:rPr lang="en-US" dirty="0">
                <a:latin typeface="Bryndan Write"/>
              </a:rPr>
              <a:t> November – INSET day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Bryndan Write"/>
              </a:rPr>
              <a:t>Wednesday 6</a:t>
            </a:r>
            <a:r>
              <a:rPr lang="en-US" baseline="30000" dirty="0">
                <a:latin typeface="Bryndan Write"/>
              </a:rPr>
              <a:t>th</a:t>
            </a:r>
            <a:r>
              <a:rPr lang="en-US" dirty="0">
                <a:latin typeface="Bryndan Write"/>
              </a:rPr>
              <a:t> November 9AM – deadline to return photograph orders to school.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Bryndan Write"/>
              </a:rPr>
              <a:t>Friday 15</a:t>
            </a:r>
            <a:r>
              <a:rPr lang="en-US" baseline="30000" dirty="0">
                <a:latin typeface="Bryndan Write"/>
              </a:rPr>
              <a:t>th</a:t>
            </a:r>
            <a:r>
              <a:rPr lang="en-US" dirty="0">
                <a:latin typeface="Bryndan Write"/>
              </a:rPr>
              <a:t> November - Children in Need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Bryndan Write"/>
              </a:rPr>
              <a:t>Sunday 17</a:t>
            </a:r>
            <a:r>
              <a:rPr lang="en-US" baseline="30000" dirty="0">
                <a:latin typeface="Bryndan Write"/>
              </a:rPr>
              <a:t>th</a:t>
            </a:r>
            <a:r>
              <a:rPr lang="en-US" dirty="0">
                <a:latin typeface="Bryndan Write"/>
              </a:rPr>
              <a:t> November 1pm – 2:30pm Open Event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Bryndan Write"/>
              </a:rPr>
              <a:t>Tuesday 19</a:t>
            </a:r>
            <a:r>
              <a:rPr lang="en-US" baseline="30000" dirty="0">
                <a:latin typeface="Bryndan Write"/>
              </a:rPr>
              <a:t>th</a:t>
            </a:r>
            <a:r>
              <a:rPr lang="en-US" dirty="0">
                <a:latin typeface="Bryndan Write"/>
              </a:rPr>
              <a:t> November - Forest Tots @ Parkside Primary School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231994-A338-234B-A6AB-E3B98610E7B5}"/>
              </a:ext>
            </a:extLst>
          </p:cNvPr>
          <p:cNvSpPr txBox="1"/>
          <p:nvPr/>
        </p:nvSpPr>
        <p:spPr>
          <a:xfrm>
            <a:off x="184534" y="3978938"/>
            <a:ext cx="412894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u="sng" dirty="0">
                <a:solidFill>
                  <a:schemeClr val="bg1"/>
                </a:solidFill>
                <a:latin typeface="Bryndan Write" panose="020B0604020202020204" charset="0"/>
              </a:rPr>
              <a:t>Parent Consultation</a:t>
            </a:r>
            <a:r>
              <a:rPr lang="en-GB" sz="1800" u="sng" dirty="0">
                <a:solidFill>
                  <a:schemeClr val="bg1"/>
                </a:solidFill>
                <a:latin typeface="Bryndan Write" panose="020B0604020202020204" charset="0"/>
              </a:rPr>
              <a:t> Meetings</a:t>
            </a:r>
          </a:p>
          <a:p>
            <a:pPr algn="ctr"/>
            <a:r>
              <a:rPr lang="en-GB" dirty="0">
                <a:latin typeface="Bryndan Write"/>
              </a:rPr>
              <a:t>Thank you to all of those who attended the parent consultation sessions.  Staff will be in touch to make an appointment if you were unable to attend this week. </a:t>
            </a:r>
          </a:p>
        </p:txBody>
      </p:sp>
      <p:pic>
        <p:nvPicPr>
          <p:cNvPr id="1028" name="Picture 4" descr="We're there for you- BBC Children in Need">
            <a:extLst>
              <a:ext uri="{FF2B5EF4-FFF2-40B4-BE49-F238E27FC236}">
                <a16:creationId xmlns:a16="http://schemas.microsoft.com/office/drawing/2014/main" id="{F9DABC84-2605-3029-4AD1-8CF70B870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198" y="2529619"/>
            <a:ext cx="1664260" cy="137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6397122-E5BC-1736-DC90-840213EFD3A3}"/>
              </a:ext>
            </a:extLst>
          </p:cNvPr>
          <p:cNvSpPr txBox="1"/>
          <p:nvPr/>
        </p:nvSpPr>
        <p:spPr>
          <a:xfrm>
            <a:off x="4508111" y="3978938"/>
            <a:ext cx="2921114" cy="65248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solidFill>
                  <a:schemeClr val="bg1"/>
                </a:solidFill>
                <a:latin typeface="Bryndan Write" panose="020B0604020202020204" charset="0"/>
              </a:rPr>
              <a:t>Reception intake application: </a:t>
            </a:r>
          </a:p>
          <a:p>
            <a:r>
              <a:rPr lang="en-GB" dirty="0">
                <a:solidFill>
                  <a:schemeClr val="bg1"/>
                </a:solidFill>
                <a:latin typeface="Bryndan Write" panose="020B0604020202020204" charset="0"/>
              </a:rPr>
              <a:t>The application process for a Reception place for September 2025 will open on 1</a:t>
            </a:r>
            <a:r>
              <a:rPr lang="en-GB" baseline="30000" dirty="0">
                <a:solidFill>
                  <a:schemeClr val="bg1"/>
                </a:solidFill>
                <a:latin typeface="Bryndan Write" panose="020B0604020202020204" charset="0"/>
              </a:rPr>
              <a:t>st</a:t>
            </a:r>
            <a:r>
              <a:rPr lang="en-GB" dirty="0">
                <a:solidFill>
                  <a:schemeClr val="bg1"/>
                </a:solidFill>
                <a:latin typeface="Bryndan Write" panose="020B0604020202020204" charset="0"/>
              </a:rPr>
              <a:t> November 2024.  The link will go live on the 1</a:t>
            </a:r>
            <a:r>
              <a:rPr lang="en-GB" baseline="30000" dirty="0">
                <a:solidFill>
                  <a:schemeClr val="bg1"/>
                </a:solidFill>
                <a:latin typeface="Bryndan Write" panose="020B0604020202020204" charset="0"/>
              </a:rPr>
              <a:t>st</a:t>
            </a:r>
            <a:r>
              <a:rPr lang="en-GB" dirty="0">
                <a:solidFill>
                  <a:schemeClr val="bg1"/>
                </a:solidFill>
                <a:latin typeface="Bryndan Write" panose="020B0604020202020204" charset="0"/>
              </a:rPr>
              <a:t> November, and you can apply by using the QR code below. </a:t>
            </a:r>
          </a:p>
          <a:p>
            <a:r>
              <a:rPr lang="en-GB" dirty="0">
                <a:solidFill>
                  <a:schemeClr val="bg1"/>
                </a:solidFill>
                <a:latin typeface="Bryndan Write" panose="020B0604020202020204" charset="0"/>
              </a:rPr>
              <a:t>The closing date is 15</a:t>
            </a:r>
            <a:r>
              <a:rPr lang="en-GB" baseline="30000" dirty="0">
                <a:solidFill>
                  <a:schemeClr val="bg1"/>
                </a:solidFill>
                <a:latin typeface="Bryndan Write" panose="020B0604020202020204" charset="0"/>
              </a:rPr>
              <a:t>th</a:t>
            </a:r>
            <a:r>
              <a:rPr lang="en-GB" dirty="0">
                <a:solidFill>
                  <a:schemeClr val="bg1"/>
                </a:solidFill>
                <a:latin typeface="Bryndan Write" panose="020B0604020202020204" charset="0"/>
              </a:rPr>
              <a:t> January.  You must apply even if you have an elder child already attending Beaconfields Primary School</a:t>
            </a: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endParaRPr lang="en-GB" dirty="0">
              <a:solidFill>
                <a:schemeClr val="bg1"/>
              </a:solidFill>
              <a:latin typeface="Bryndan Write" panose="020B0604020202020204" charset="0"/>
            </a:endParaRPr>
          </a:p>
          <a:p>
            <a:r>
              <a:rPr lang="en-GB" dirty="0">
                <a:latin typeface="Bryndan Write" panose="020B0604020202020204" charset="0"/>
              </a:rPr>
              <a:t>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784DB66-ECB7-A7FE-BAB9-47678AFE7D9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96499" y="8608036"/>
            <a:ext cx="1566891" cy="15907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1A89BB5D0CCC49B6C794092AFBA10F" ma:contentTypeVersion="4" ma:contentTypeDescription="Create a new document." ma:contentTypeScope="" ma:versionID="49780ade16c068f9273a5aca0ba9b338">
  <xsd:schema xmlns:xsd="http://www.w3.org/2001/XMLSchema" xmlns:xs="http://www.w3.org/2001/XMLSchema" xmlns:p="http://schemas.microsoft.com/office/2006/metadata/properties" xmlns:ns2="5ec10353-13ed-4cb3-b25c-cb0f7b077a97" targetNamespace="http://schemas.microsoft.com/office/2006/metadata/properties" ma:root="true" ma:fieldsID="99db62dd6db2c0d15c5f354ba2614a63" ns2:_="">
    <xsd:import namespace="5ec10353-13ed-4cb3-b25c-cb0f7b077a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c10353-13ed-4cb3-b25c-cb0f7b077a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624EBE-336E-4CA4-846B-5A5BFC091F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62658F-7BBB-4656-BAA0-4AD4A6E9509B}">
  <ds:schemaRefs>
    <ds:schemaRef ds:uri="http://www.w3.org/XML/1998/namespace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5ec10353-13ed-4cb3-b25c-cb0f7b077a97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2FA213D-B9CE-424B-8DB9-AA53331B2F5B}">
  <ds:schemaRefs>
    <ds:schemaRef ds:uri="5ec10353-13ed-4cb3-b25c-cb0f7b077a9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357</Words>
  <Application>Microsoft Office PowerPoint</Application>
  <PresentationFormat>Custom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Bryndan Write</vt:lpstr>
      <vt:lpstr>Arial</vt:lpstr>
      <vt:lpstr>Calibri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Red Creative School Newsletter</dc:title>
  <dc:creator>Rebecca Bell (Parkside Primary School &amp; Beaconfields Primary School)</dc:creator>
  <cp:lastModifiedBy>Ruth Gee (Beaconfields Primary School)</cp:lastModifiedBy>
  <cp:revision>32</cp:revision>
  <cp:lastPrinted>2024-10-03T14:42:58Z</cp:lastPrinted>
  <dcterms:created xsi:type="dcterms:W3CDTF">2006-08-16T00:00:00Z</dcterms:created>
  <dcterms:modified xsi:type="dcterms:W3CDTF">2024-10-25T13:05:22Z</dcterms:modified>
  <dc:identifier>DAGQlPJk4xc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0x010100281A89BB5D0CCC49B6C794092AFBA10F</vt:lpwstr>
  </property>
</Properties>
</file>