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19">
  <p:sldMasterIdLst>
    <p:sldMasterId id="2147483648" r:id="rId1"/>
  </p:sldMasterIdLst>
  <p:sldIdLst>
    <p:sldId id="256" r:id="rId2"/>
    <p:sldId id="257" r:id="rId3"/>
    <p:sldId id="262" r:id="rId4"/>
    <p:sldId id="263" r:id="rId5"/>
    <p:sldId id="264" r:id="rId6"/>
    <p:sldId id="265" r:id="rId7"/>
    <p:sldId id="266" r:id="rId8"/>
    <p:sldId id="267" r:id="rId9"/>
    <p:sldId id="268" r:id="rId10"/>
    <p:sldId id="269" r:id="rId11"/>
  </p:sldIdLst>
  <p:sldSz cx="7556500" cy="10693400"/>
  <p:notesSz cx="6858000" cy="9144000"/>
  <p:embeddedFontLst>
    <p:embeddedFont>
      <p:font typeface="Bryndan Write" panose="020B0604020202020204" charset="0"/>
      <p:regular r:id="rId12"/>
    </p:embeddedFont>
    <p:embeddedFont>
      <p:font typeface="Calibri" panose="020F0502020204030204" pitchFamily="34" charset="0"/>
      <p:regular r:id="rId13"/>
      <p:bold r:id="rId14"/>
      <p:italic r:id="rId15"/>
      <p:boldItalic r:id="rId16"/>
    </p:embeddedFont>
    <p:embeddedFont>
      <p:font typeface="Comic Sans MS" panose="030F0702030302020204" pitchFamily="66" charset="0"/>
      <p:regular r:id="rId17"/>
      <p:bold r:id="rId18"/>
      <p:italic r:id="rId19"/>
      <p:boldItalic r:id="rId20"/>
    </p:embeddedFont>
    <p:embeddedFont>
      <p:font typeface="Quicksand Bold" panose="020B0604020202020204" charset="0"/>
      <p:regular r:id="rId21"/>
    </p:embeddedFont>
    <p:embeddedFont>
      <p:font typeface="Tahoma" panose="020B0604030504040204" pitchFamily="3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2845"/>
    <a:srgbClr val="FFFFFF"/>
    <a:srgbClr val="E5A3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0" d="100"/>
          <a:sy n="60" d="100"/>
        </p:scale>
        <p:origin x="253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tableStyles" Target="tableStyles.xml"/><Relationship Id="rId30"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7/16/2024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png"/><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4.png"/><Relationship Id="rId7" Type="http://schemas.openxmlformats.org/officeDocument/2006/relationships/image" Target="../media/image19.jpeg"/><Relationship Id="rId12" Type="http://schemas.openxmlformats.org/officeDocument/2006/relationships/image" Target="../media/image2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23.png"/><Relationship Id="rId5" Type="http://schemas.openxmlformats.org/officeDocument/2006/relationships/hyperlink" Target="mailto:office@beaconfields.academy" TargetMode="External"/><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hyperlink" Target="https://www.beaconfields.academy/" TargetMode="External"/><Relationship Id="rId5" Type="http://schemas.openxmlformats.org/officeDocument/2006/relationships/image" Target="../media/image14.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hyperlink" Target="https://crestedschoolwear.co.uk/" TargetMode="External"/><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4.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Freeform 2"/>
          <p:cNvSpPr/>
          <p:nvPr/>
        </p:nvSpPr>
        <p:spPr>
          <a:xfrm>
            <a:off x="1061028" y="1980321"/>
            <a:ext cx="5742972" cy="6489234"/>
          </a:xfrm>
          <a:custGeom>
            <a:avLst/>
            <a:gdLst/>
            <a:ahLst/>
            <a:cxnLst/>
            <a:rect l="l" t="t" r="r" b="b"/>
            <a:pathLst>
              <a:path w="5742972" h="6489234">
                <a:moveTo>
                  <a:pt x="0" y="0"/>
                </a:moveTo>
                <a:lnTo>
                  <a:pt x="5742972" y="0"/>
                </a:lnTo>
                <a:lnTo>
                  <a:pt x="5742972" y="6489234"/>
                </a:lnTo>
                <a:lnTo>
                  <a:pt x="0" y="64892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2642787" y="9410509"/>
            <a:ext cx="2274425" cy="818368"/>
          </a:xfrm>
          <a:custGeom>
            <a:avLst/>
            <a:gdLst/>
            <a:ahLst/>
            <a:cxnLst/>
            <a:rect l="l" t="t" r="r" b="b"/>
            <a:pathLst>
              <a:path w="2274425" h="818368">
                <a:moveTo>
                  <a:pt x="0" y="0"/>
                </a:moveTo>
                <a:lnTo>
                  <a:pt x="2274426" y="0"/>
                </a:lnTo>
                <a:lnTo>
                  <a:pt x="2274426" y="818368"/>
                </a:lnTo>
                <a:lnTo>
                  <a:pt x="0" y="818368"/>
                </a:lnTo>
                <a:lnTo>
                  <a:pt x="0" y="0"/>
                </a:lnTo>
                <a:close/>
              </a:path>
            </a:pathLst>
          </a:custGeom>
          <a:blipFill>
            <a:blip r:embed="rId4"/>
            <a:stretch>
              <a:fillRect/>
            </a:stretch>
          </a:blipFill>
        </p:spPr>
      </p:sp>
      <p:sp>
        <p:nvSpPr>
          <p:cNvPr id="4" name="Freeform 4"/>
          <p:cNvSpPr/>
          <p:nvPr/>
        </p:nvSpPr>
        <p:spPr>
          <a:xfrm>
            <a:off x="694727" y="1175795"/>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776933" y="8545755"/>
            <a:ext cx="6377997" cy="502045"/>
          </a:xfrm>
          <a:prstGeom prst="rect">
            <a:avLst/>
          </a:prstGeom>
        </p:spPr>
        <p:txBody>
          <a:bodyPr lIns="0" tIns="0" rIns="0" bIns="0" rtlCol="0" anchor="t">
            <a:spAutoFit/>
          </a:bodyPr>
          <a:lstStyle/>
          <a:p>
            <a:pPr algn="ctr">
              <a:lnSpc>
                <a:spcPts val="3828"/>
              </a:lnSpc>
              <a:spcBef>
                <a:spcPct val="0"/>
              </a:spcBef>
            </a:pPr>
            <a:r>
              <a:rPr lang="en-US" sz="2734">
                <a:solidFill>
                  <a:srgbClr val="364B93"/>
                </a:solidFill>
                <a:latin typeface="Bryndan Write"/>
              </a:rPr>
              <a:t>Be More Beaconfields</a:t>
            </a:r>
          </a:p>
        </p:txBody>
      </p:sp>
      <p:sp>
        <p:nvSpPr>
          <p:cNvPr id="6" name="Freeform 6"/>
          <p:cNvSpPr/>
          <p:nvPr/>
        </p:nvSpPr>
        <p:spPr>
          <a:xfrm>
            <a:off x="5838615" y="8943675"/>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377170" y="8340746"/>
            <a:ext cx="1633872" cy="1595254"/>
          </a:xfrm>
          <a:custGeom>
            <a:avLst/>
            <a:gdLst/>
            <a:ahLst/>
            <a:cxnLst/>
            <a:rect l="l" t="t" r="r" b="b"/>
            <a:pathLst>
              <a:path w="1633872" h="1595254">
                <a:moveTo>
                  <a:pt x="0" y="0"/>
                </a:moveTo>
                <a:lnTo>
                  <a:pt x="1633872" y="0"/>
                </a:lnTo>
                <a:lnTo>
                  <a:pt x="1633872" y="1595254"/>
                </a:lnTo>
                <a:lnTo>
                  <a:pt x="0" y="159525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5652683" y="533194"/>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a:off x="3254429" y="184796"/>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13"/>
            <a:stretch>
              <a:fillRect l="-105776" t="-56899" r="-15984" b="-96800"/>
            </a:stretch>
          </a:blipFill>
        </p:spPr>
      </p:sp>
      <p:sp>
        <p:nvSpPr>
          <p:cNvPr id="10" name="TextBox 10"/>
          <p:cNvSpPr txBox="1"/>
          <p:nvPr/>
        </p:nvSpPr>
        <p:spPr>
          <a:xfrm>
            <a:off x="1453957" y="5250750"/>
            <a:ext cx="4652087" cy="1676164"/>
          </a:xfrm>
          <a:prstGeom prst="rect">
            <a:avLst/>
          </a:prstGeom>
        </p:spPr>
        <p:txBody>
          <a:bodyPr lIns="0" tIns="0" rIns="0" bIns="0" rtlCol="0" anchor="t">
            <a:spAutoFit/>
          </a:bodyPr>
          <a:lstStyle/>
          <a:p>
            <a:pPr algn="ctr">
              <a:lnSpc>
                <a:spcPts val="6830"/>
              </a:lnSpc>
              <a:spcBef>
                <a:spcPct val="0"/>
              </a:spcBef>
            </a:pPr>
            <a:r>
              <a:rPr lang="en-US" sz="4878" dirty="0" err="1">
                <a:solidFill>
                  <a:srgbClr val="0D283F"/>
                </a:solidFill>
                <a:latin typeface="Quicksand Bold"/>
              </a:rPr>
              <a:t>Beaconfields</a:t>
            </a:r>
            <a:r>
              <a:rPr lang="en-US" sz="4878" dirty="0">
                <a:solidFill>
                  <a:srgbClr val="0D283F"/>
                </a:solidFill>
                <a:latin typeface="Quicksand Bold"/>
              </a:rPr>
              <a:t> Primary School </a:t>
            </a:r>
          </a:p>
        </p:txBody>
      </p:sp>
      <p:sp>
        <p:nvSpPr>
          <p:cNvPr id="11" name="TextBox 11"/>
          <p:cNvSpPr txBox="1"/>
          <p:nvPr/>
        </p:nvSpPr>
        <p:spPr>
          <a:xfrm rot="-57060">
            <a:off x="1973974" y="3319572"/>
            <a:ext cx="3865253" cy="1421309"/>
          </a:xfrm>
          <a:prstGeom prst="rect">
            <a:avLst/>
          </a:prstGeom>
        </p:spPr>
        <p:txBody>
          <a:bodyPr lIns="0" tIns="0" rIns="0" bIns="0" rtlCol="0" anchor="t">
            <a:spAutoFit/>
          </a:bodyPr>
          <a:lstStyle/>
          <a:p>
            <a:pPr algn="ctr">
              <a:lnSpc>
                <a:spcPts val="5381"/>
              </a:lnSpc>
            </a:pPr>
            <a:r>
              <a:rPr lang="en-US" sz="6186">
                <a:solidFill>
                  <a:srgbClr val="004AAD"/>
                </a:solidFill>
                <a:latin typeface="Quicksand Bold"/>
              </a:rPr>
              <a:t>WelcomeTo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Freeform 2"/>
          <p:cNvSpPr/>
          <p:nvPr/>
        </p:nvSpPr>
        <p:spPr>
          <a:xfrm>
            <a:off x="1495759" y="311501"/>
            <a:ext cx="4933837" cy="888997"/>
          </a:xfrm>
          <a:custGeom>
            <a:avLst/>
            <a:gdLst/>
            <a:ahLst/>
            <a:cxnLst/>
            <a:rect l="l" t="t" r="r" b="b"/>
            <a:pathLst>
              <a:path w="4933837" h="888997">
                <a:moveTo>
                  <a:pt x="0" y="0"/>
                </a:moveTo>
                <a:lnTo>
                  <a:pt x="4933837" y="0"/>
                </a:lnTo>
                <a:lnTo>
                  <a:pt x="4933837" y="888998"/>
                </a:lnTo>
                <a:lnTo>
                  <a:pt x="0" y="888998"/>
                </a:lnTo>
                <a:lnTo>
                  <a:pt x="0" y="0"/>
                </a:lnTo>
                <a:close/>
              </a:path>
            </a:pathLst>
          </a:custGeom>
          <a:blipFill>
            <a:blip r:embed="rId2"/>
            <a:stretch>
              <a:fillRect l="-54597" t="-183256" b="-255137"/>
            </a:stretch>
          </a:blipFill>
        </p:spPr>
      </p:sp>
      <p:sp>
        <p:nvSpPr>
          <p:cNvPr id="3" name="TextBox 3"/>
          <p:cNvSpPr txBox="1"/>
          <p:nvPr/>
        </p:nvSpPr>
        <p:spPr>
          <a:xfrm>
            <a:off x="234132" y="1574755"/>
            <a:ext cx="6922085" cy="586892"/>
          </a:xfrm>
          <a:prstGeom prst="rect">
            <a:avLst/>
          </a:prstGeom>
        </p:spPr>
        <p:txBody>
          <a:bodyPr lIns="0" tIns="0" rIns="0" bIns="0" rtlCol="0" anchor="t">
            <a:spAutoFit/>
          </a:bodyPr>
          <a:lstStyle/>
          <a:p>
            <a:pPr algn="l">
              <a:lnSpc>
                <a:spcPts val="2393"/>
              </a:lnSpc>
            </a:pPr>
            <a:r>
              <a:rPr lang="en-US" sz="1709" dirty="0">
                <a:solidFill>
                  <a:srgbClr val="0D283F"/>
                </a:solidFill>
                <a:latin typeface="Bryndan Write"/>
              </a:rPr>
              <a:t>. </a:t>
            </a:r>
          </a:p>
          <a:p>
            <a:pPr algn="l">
              <a:lnSpc>
                <a:spcPts val="2393"/>
              </a:lnSpc>
            </a:pPr>
            <a:endParaRPr lang="en-US" sz="1709" dirty="0">
              <a:solidFill>
                <a:srgbClr val="0D283F"/>
              </a:solidFill>
              <a:latin typeface="Bryndan Write"/>
            </a:endParaRPr>
          </a:p>
        </p:txBody>
      </p:sp>
      <p:sp>
        <p:nvSpPr>
          <p:cNvPr id="4" name="TextBox 4"/>
          <p:cNvSpPr txBox="1"/>
          <p:nvPr/>
        </p:nvSpPr>
        <p:spPr>
          <a:xfrm>
            <a:off x="1602988" y="399650"/>
            <a:ext cx="4332489" cy="452945"/>
          </a:xfrm>
          <a:prstGeom prst="rect">
            <a:avLst/>
          </a:prstGeom>
        </p:spPr>
        <p:txBody>
          <a:bodyPr lIns="0" tIns="0" rIns="0" bIns="0" rtlCol="0" anchor="t">
            <a:spAutoFit/>
          </a:bodyPr>
          <a:lstStyle/>
          <a:p>
            <a:pPr algn="ctr">
              <a:lnSpc>
                <a:spcPts val="3860"/>
              </a:lnSpc>
              <a:spcBef>
                <a:spcPct val="0"/>
              </a:spcBef>
            </a:pPr>
            <a:r>
              <a:rPr lang="en-US" sz="2757" dirty="0">
                <a:solidFill>
                  <a:srgbClr val="C83B3F"/>
                </a:solidFill>
                <a:latin typeface="Bryndan Write"/>
              </a:rPr>
              <a:t>Meet the Team</a:t>
            </a:r>
          </a:p>
        </p:txBody>
      </p:sp>
      <p:sp>
        <p:nvSpPr>
          <p:cNvPr id="5" name="Freeform 5"/>
          <p:cNvSpPr/>
          <p:nvPr/>
        </p:nvSpPr>
        <p:spPr>
          <a:xfrm>
            <a:off x="6171000" y="8424121"/>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3"/>
            <a:stretch>
              <a:fillRect l="-105776" t="-56899" r="-15984" b="-96800"/>
            </a:stretch>
          </a:blipFill>
        </p:spPr>
      </p:sp>
      <p:sp>
        <p:nvSpPr>
          <p:cNvPr id="6" name="Freeform 6"/>
          <p:cNvSpPr/>
          <p:nvPr/>
        </p:nvSpPr>
        <p:spPr>
          <a:xfrm rot="-1647439">
            <a:off x="645411" y="459570"/>
            <a:ext cx="1400669" cy="442961"/>
          </a:xfrm>
          <a:custGeom>
            <a:avLst/>
            <a:gdLst/>
            <a:ahLst/>
            <a:cxnLst/>
            <a:rect l="l" t="t" r="r" b="b"/>
            <a:pathLst>
              <a:path w="1400669" h="442961">
                <a:moveTo>
                  <a:pt x="0" y="0"/>
                </a:moveTo>
                <a:lnTo>
                  <a:pt x="1400669" y="0"/>
                </a:lnTo>
                <a:lnTo>
                  <a:pt x="1400669" y="442962"/>
                </a:lnTo>
                <a:lnTo>
                  <a:pt x="0" y="442962"/>
                </a:lnTo>
                <a:lnTo>
                  <a:pt x="0" y="0"/>
                </a:lnTo>
                <a:close/>
              </a:path>
            </a:pathLst>
          </a:custGeom>
          <a:blipFill>
            <a:blip r:embed="rId4"/>
            <a:stretch>
              <a:fillRect/>
            </a:stretch>
          </a:blipFill>
        </p:spPr>
      </p:sp>
      <p:sp>
        <p:nvSpPr>
          <p:cNvPr id="7" name="Freeform 7"/>
          <p:cNvSpPr/>
          <p:nvPr/>
        </p:nvSpPr>
        <p:spPr>
          <a:xfrm rot="1103480">
            <a:off x="5444857" y="590458"/>
            <a:ext cx="868524" cy="877297"/>
          </a:xfrm>
          <a:custGeom>
            <a:avLst/>
            <a:gdLst/>
            <a:ahLst/>
            <a:cxnLst/>
            <a:rect l="l" t="t" r="r" b="b"/>
            <a:pathLst>
              <a:path w="868524" h="877297">
                <a:moveTo>
                  <a:pt x="0" y="0"/>
                </a:moveTo>
                <a:lnTo>
                  <a:pt x="868524" y="0"/>
                </a:lnTo>
                <a:lnTo>
                  <a:pt x="868524" y="877296"/>
                </a:lnTo>
                <a:lnTo>
                  <a:pt x="0" y="877296"/>
                </a:lnTo>
                <a:lnTo>
                  <a:pt x="0" y="0"/>
                </a:lnTo>
                <a:close/>
              </a:path>
            </a:pathLst>
          </a:custGeom>
          <a:blipFill>
            <a:blip r:embed="rId5"/>
            <a:stretch>
              <a:fillRect/>
            </a:stretch>
          </a:blipFill>
        </p:spPr>
      </p:sp>
      <p:sp>
        <p:nvSpPr>
          <p:cNvPr id="14" name="TextBox 13">
            <a:extLst>
              <a:ext uri="{FF2B5EF4-FFF2-40B4-BE49-F238E27FC236}">
                <a16:creationId xmlns:a16="http://schemas.microsoft.com/office/drawing/2014/main" id="{FFA6F89D-63E6-4FCE-918F-3159587B7815}"/>
              </a:ext>
            </a:extLst>
          </p:cNvPr>
          <p:cNvSpPr txBox="1"/>
          <p:nvPr/>
        </p:nvSpPr>
        <p:spPr>
          <a:xfrm>
            <a:off x="1602988" y="4130487"/>
            <a:ext cx="4332489" cy="646331"/>
          </a:xfrm>
          <a:prstGeom prst="rect">
            <a:avLst/>
          </a:prstGeom>
          <a:noFill/>
        </p:spPr>
        <p:txBody>
          <a:bodyPr wrap="square" rtlCol="0">
            <a:spAutoFit/>
          </a:bodyPr>
          <a:lstStyle/>
          <a:p>
            <a:pPr algn="ctr"/>
            <a:r>
              <a:rPr lang="en-GB" dirty="0">
                <a:latin typeface="Comic Sans MS" panose="030F0702030302020204" pitchFamily="66" charset="0"/>
              </a:rPr>
              <a:t>Mrs R Bell</a:t>
            </a:r>
          </a:p>
          <a:p>
            <a:pPr algn="ctr"/>
            <a:r>
              <a:rPr lang="en-GB" dirty="0">
                <a:latin typeface="Comic Sans MS" panose="030F0702030302020204" pitchFamily="66" charset="0"/>
              </a:rPr>
              <a:t>Executive Headteacher</a:t>
            </a:r>
          </a:p>
        </p:txBody>
      </p:sp>
      <p:sp>
        <p:nvSpPr>
          <p:cNvPr id="15" name="TextBox 14">
            <a:extLst>
              <a:ext uri="{FF2B5EF4-FFF2-40B4-BE49-F238E27FC236}">
                <a16:creationId xmlns:a16="http://schemas.microsoft.com/office/drawing/2014/main" id="{BE92E7AE-9E8E-42FF-ABF0-54FD798AFDE9}"/>
              </a:ext>
            </a:extLst>
          </p:cNvPr>
          <p:cNvSpPr txBox="1"/>
          <p:nvPr/>
        </p:nvSpPr>
        <p:spPr>
          <a:xfrm>
            <a:off x="3321050" y="7777790"/>
            <a:ext cx="4332489" cy="646331"/>
          </a:xfrm>
          <a:prstGeom prst="rect">
            <a:avLst/>
          </a:prstGeom>
          <a:noFill/>
        </p:spPr>
        <p:txBody>
          <a:bodyPr wrap="square" rtlCol="0">
            <a:spAutoFit/>
          </a:bodyPr>
          <a:lstStyle/>
          <a:p>
            <a:pPr algn="ctr"/>
            <a:r>
              <a:rPr lang="en-GB" dirty="0">
                <a:latin typeface="Comic Sans MS" panose="030F0702030302020204" pitchFamily="66" charset="0"/>
              </a:rPr>
              <a:t>Mrs Davies</a:t>
            </a:r>
          </a:p>
          <a:p>
            <a:pPr algn="ctr"/>
            <a:r>
              <a:rPr lang="en-GB" dirty="0">
                <a:latin typeface="Comic Sans MS" panose="030F0702030302020204" pitchFamily="66" charset="0"/>
              </a:rPr>
              <a:t>Nursery Room Lead</a:t>
            </a:r>
          </a:p>
        </p:txBody>
      </p:sp>
      <p:sp>
        <p:nvSpPr>
          <p:cNvPr id="16" name="TextBox 15">
            <a:extLst>
              <a:ext uri="{FF2B5EF4-FFF2-40B4-BE49-F238E27FC236}">
                <a16:creationId xmlns:a16="http://schemas.microsoft.com/office/drawing/2014/main" id="{FF9409EB-918D-42A6-B962-69D19E77DC00}"/>
              </a:ext>
            </a:extLst>
          </p:cNvPr>
          <p:cNvSpPr txBox="1"/>
          <p:nvPr/>
        </p:nvSpPr>
        <p:spPr>
          <a:xfrm>
            <a:off x="-96932" y="7777790"/>
            <a:ext cx="4332489" cy="923330"/>
          </a:xfrm>
          <a:prstGeom prst="rect">
            <a:avLst/>
          </a:prstGeom>
          <a:noFill/>
        </p:spPr>
        <p:txBody>
          <a:bodyPr wrap="square" rtlCol="0">
            <a:spAutoFit/>
          </a:bodyPr>
          <a:lstStyle/>
          <a:p>
            <a:pPr algn="ctr"/>
            <a:r>
              <a:rPr lang="en-GB" dirty="0">
                <a:latin typeface="Comic Sans MS" panose="030F0702030302020204" pitchFamily="66" charset="0"/>
              </a:rPr>
              <a:t>Mrs </a:t>
            </a:r>
            <a:r>
              <a:rPr lang="en-GB" dirty="0" err="1">
                <a:latin typeface="Comic Sans MS" panose="030F0702030302020204" pitchFamily="66" charset="0"/>
              </a:rPr>
              <a:t>Harratt</a:t>
            </a:r>
            <a:endParaRPr lang="en-GB" dirty="0">
              <a:latin typeface="Comic Sans MS" panose="030F0702030302020204" pitchFamily="66" charset="0"/>
            </a:endParaRPr>
          </a:p>
          <a:p>
            <a:pPr algn="ctr"/>
            <a:r>
              <a:rPr lang="en-GB" dirty="0">
                <a:latin typeface="Comic Sans MS" panose="030F0702030302020204" pitchFamily="66" charset="0"/>
              </a:rPr>
              <a:t>Early Years Lead and Reception Teacher</a:t>
            </a:r>
          </a:p>
        </p:txBody>
      </p:sp>
      <p:pic>
        <p:nvPicPr>
          <p:cNvPr id="4098" name="Picture 2" descr="Mrs Harratt">
            <a:extLst>
              <a:ext uri="{FF2B5EF4-FFF2-40B4-BE49-F238E27FC236}">
                <a16:creationId xmlns:a16="http://schemas.microsoft.com/office/drawing/2014/main" id="{087440AA-3E3E-417E-BD6C-BE809AFB782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77377" y="5004899"/>
            <a:ext cx="1991273" cy="277177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a:extLst>
              <a:ext uri="{FF2B5EF4-FFF2-40B4-BE49-F238E27FC236}">
                <a16:creationId xmlns:a16="http://schemas.microsoft.com/office/drawing/2014/main" id="{3577B87A-7D99-4CF5-B3C6-5B45DA6EAF3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63188" y="5004899"/>
            <a:ext cx="1666408" cy="2816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Mrs Bell">
            <a:extLst>
              <a:ext uri="{FF2B5EF4-FFF2-40B4-BE49-F238E27FC236}">
                <a16:creationId xmlns:a16="http://schemas.microsoft.com/office/drawing/2014/main" id="{4AB67140-62A7-4260-AF7B-608F36810F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93983" y="1540006"/>
            <a:ext cx="1674142" cy="21927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Freeform 2"/>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3" name="Freeform 3"/>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3"/>
            <a:stretch>
              <a:fillRect/>
            </a:stretch>
          </a:blipFill>
        </p:spPr>
      </p:sp>
      <p:sp>
        <p:nvSpPr>
          <p:cNvPr id="4" name="Freeform 4"/>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6" name="TextBox 6"/>
          <p:cNvSpPr txBox="1"/>
          <p:nvPr/>
        </p:nvSpPr>
        <p:spPr>
          <a:xfrm>
            <a:off x="1588252" y="628875"/>
            <a:ext cx="4383493"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Contact Details</a:t>
            </a:r>
          </a:p>
        </p:txBody>
      </p:sp>
      <p:sp>
        <p:nvSpPr>
          <p:cNvPr id="8" name="TextBox 7">
            <a:extLst>
              <a:ext uri="{FF2B5EF4-FFF2-40B4-BE49-F238E27FC236}">
                <a16:creationId xmlns:a16="http://schemas.microsoft.com/office/drawing/2014/main" id="{CD0323CB-13F0-4AAB-A0D2-40786135E1F7}"/>
              </a:ext>
            </a:extLst>
          </p:cNvPr>
          <p:cNvSpPr txBox="1"/>
          <p:nvPr/>
        </p:nvSpPr>
        <p:spPr>
          <a:xfrm>
            <a:off x="349250" y="2429177"/>
            <a:ext cx="6858000" cy="6278642"/>
          </a:xfrm>
          <a:prstGeom prst="rect">
            <a:avLst/>
          </a:prstGeom>
          <a:noFill/>
        </p:spPr>
        <p:txBody>
          <a:bodyPr wrap="square" rtlCol="0">
            <a:spAutoFit/>
          </a:bodyPr>
          <a:lstStyle/>
          <a:p>
            <a:pPr algn="ctr"/>
            <a:r>
              <a:rPr lang="en-GB" sz="3600" dirty="0" err="1">
                <a:latin typeface="Comic Sans MS" panose="030F0702030302020204" pitchFamily="66" charset="0"/>
              </a:rPr>
              <a:t>Beaconfields</a:t>
            </a:r>
            <a:r>
              <a:rPr lang="en-GB" sz="3600" dirty="0">
                <a:latin typeface="Comic Sans MS" panose="030F0702030302020204" pitchFamily="66" charset="0"/>
              </a:rPr>
              <a:t> Primary School</a:t>
            </a:r>
          </a:p>
          <a:p>
            <a:pPr algn="ctr"/>
            <a:r>
              <a:rPr lang="en-GB" sz="3600" dirty="0">
                <a:latin typeface="Comic Sans MS" panose="030F0702030302020204" pitchFamily="66" charset="0"/>
              </a:rPr>
              <a:t>Ramson Avenue</a:t>
            </a:r>
          </a:p>
          <a:p>
            <a:pPr algn="ctr"/>
            <a:r>
              <a:rPr lang="en-GB" sz="3600" dirty="0">
                <a:latin typeface="Comic Sans MS" panose="030F0702030302020204" pitchFamily="66" charset="0"/>
              </a:rPr>
              <a:t>Stafford</a:t>
            </a:r>
          </a:p>
          <a:p>
            <a:pPr algn="ctr"/>
            <a:r>
              <a:rPr lang="en-GB" sz="3600" dirty="0">
                <a:latin typeface="Comic Sans MS" panose="030F0702030302020204" pitchFamily="66" charset="0"/>
              </a:rPr>
              <a:t>Staffordshire</a:t>
            </a:r>
          </a:p>
          <a:p>
            <a:pPr algn="ctr"/>
            <a:r>
              <a:rPr lang="en-GB" sz="3600" dirty="0">
                <a:latin typeface="Comic Sans MS" panose="030F0702030302020204" pitchFamily="66" charset="0"/>
              </a:rPr>
              <a:t>ST16 1ZY</a:t>
            </a:r>
          </a:p>
          <a:p>
            <a:pPr algn="ctr"/>
            <a:endParaRPr lang="en-GB" sz="3600" dirty="0">
              <a:latin typeface="Comic Sans MS" panose="030F0702030302020204" pitchFamily="66" charset="0"/>
            </a:endParaRPr>
          </a:p>
          <a:p>
            <a:pPr algn="ctr"/>
            <a:r>
              <a:rPr lang="en-GB" sz="2800" dirty="0">
                <a:latin typeface="Comic Sans MS" panose="030F0702030302020204" pitchFamily="66" charset="0"/>
              </a:rPr>
              <a:t>Tel-01785 785699</a:t>
            </a:r>
          </a:p>
          <a:p>
            <a:pPr algn="ctr"/>
            <a:endParaRPr lang="en-GB" sz="2800" dirty="0">
              <a:latin typeface="Comic Sans MS" panose="030F0702030302020204" pitchFamily="66" charset="0"/>
            </a:endParaRPr>
          </a:p>
          <a:p>
            <a:pPr algn="ctr"/>
            <a:r>
              <a:rPr lang="en-GB" sz="2800" dirty="0" err="1">
                <a:latin typeface="Comic Sans MS" panose="030F0702030302020204" pitchFamily="66" charset="0"/>
                <a:hlinkClick r:id="rId5"/>
              </a:rPr>
              <a:t>office@beaconfields.academy</a:t>
            </a: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endParaRPr lang="en-GB" dirty="0"/>
          </a:p>
        </p:txBody>
      </p:sp>
      <p:sp>
        <p:nvSpPr>
          <p:cNvPr id="9" name="Freeform 5">
            <a:extLst>
              <a:ext uri="{FF2B5EF4-FFF2-40B4-BE49-F238E27FC236}">
                <a16:creationId xmlns:a16="http://schemas.microsoft.com/office/drawing/2014/main" id="{02329608-A08F-461B-B8C7-FFB93D2AFEBB}"/>
              </a:ext>
            </a:extLst>
          </p:cNvPr>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6"/>
            <a:stretch>
              <a:fillRect l="-105776" t="-56899" r="-15984" b="-96800"/>
            </a:stretch>
          </a:blipFill>
        </p:spPr>
      </p:sp>
      <p:sp>
        <p:nvSpPr>
          <p:cNvPr id="10" name="Freeform 8">
            <a:extLst>
              <a:ext uri="{FF2B5EF4-FFF2-40B4-BE49-F238E27FC236}">
                <a16:creationId xmlns:a16="http://schemas.microsoft.com/office/drawing/2014/main" id="{011152F0-DDF9-4329-9A27-18F54A2DAC42}"/>
              </a:ext>
            </a:extLst>
          </p:cNvPr>
          <p:cNvSpPr/>
          <p:nvPr/>
        </p:nvSpPr>
        <p:spPr>
          <a:xfrm>
            <a:off x="622179" y="7765504"/>
            <a:ext cx="2668973" cy="1883850"/>
          </a:xfrm>
          <a:custGeom>
            <a:avLst/>
            <a:gdLst/>
            <a:ahLst/>
            <a:cxnLst/>
            <a:rect l="l" t="t" r="r" b="b"/>
            <a:pathLst>
              <a:path w="2668973" h="1883850">
                <a:moveTo>
                  <a:pt x="0" y="0"/>
                </a:moveTo>
                <a:lnTo>
                  <a:pt x="2668972" y="0"/>
                </a:lnTo>
                <a:lnTo>
                  <a:pt x="2668972" y="1883850"/>
                </a:lnTo>
                <a:lnTo>
                  <a:pt x="0" y="1883850"/>
                </a:lnTo>
                <a:lnTo>
                  <a:pt x="0" y="0"/>
                </a:lnTo>
                <a:close/>
              </a:path>
            </a:pathLst>
          </a:custGeom>
          <a:blipFill>
            <a:blip r:embed="rId7"/>
            <a:stretch>
              <a:fillRect/>
            </a:stretch>
          </a:blipFill>
        </p:spPr>
      </p:sp>
      <p:sp>
        <p:nvSpPr>
          <p:cNvPr id="11" name="Freeform 11">
            <a:extLst>
              <a:ext uri="{FF2B5EF4-FFF2-40B4-BE49-F238E27FC236}">
                <a16:creationId xmlns:a16="http://schemas.microsoft.com/office/drawing/2014/main" id="{707774EA-C2B8-43C4-B6F6-F3D07665B829}"/>
              </a:ext>
            </a:extLst>
          </p:cNvPr>
          <p:cNvSpPr/>
          <p:nvPr/>
        </p:nvSpPr>
        <p:spPr>
          <a:xfrm>
            <a:off x="3590900" y="7351105"/>
            <a:ext cx="2344576" cy="1560120"/>
          </a:xfrm>
          <a:custGeom>
            <a:avLst/>
            <a:gdLst/>
            <a:ahLst/>
            <a:cxnLst/>
            <a:rect l="l" t="t" r="r" b="b"/>
            <a:pathLst>
              <a:path w="2344576" h="1560120">
                <a:moveTo>
                  <a:pt x="0" y="0"/>
                </a:moveTo>
                <a:lnTo>
                  <a:pt x="2344576" y="0"/>
                </a:lnTo>
                <a:lnTo>
                  <a:pt x="2344576" y="1560120"/>
                </a:lnTo>
                <a:lnTo>
                  <a:pt x="0" y="1560120"/>
                </a:lnTo>
                <a:lnTo>
                  <a:pt x="0" y="0"/>
                </a:lnTo>
                <a:close/>
              </a:path>
            </a:pathLst>
          </a:custGeom>
          <a:blipFill>
            <a:blip r:embed="rId8"/>
            <a:stretch>
              <a:fillRect/>
            </a:stretch>
          </a:blipFill>
        </p:spPr>
      </p:sp>
      <p:sp>
        <p:nvSpPr>
          <p:cNvPr id="12" name="Freeform 9">
            <a:extLst>
              <a:ext uri="{FF2B5EF4-FFF2-40B4-BE49-F238E27FC236}">
                <a16:creationId xmlns:a16="http://schemas.microsoft.com/office/drawing/2014/main" id="{9878CB7C-1E47-4A39-85A2-D7914BED9762}"/>
              </a:ext>
            </a:extLst>
          </p:cNvPr>
          <p:cNvSpPr/>
          <p:nvPr/>
        </p:nvSpPr>
        <p:spPr>
          <a:xfrm rot="-2699999">
            <a:off x="2567585" y="9423240"/>
            <a:ext cx="1447134" cy="452229"/>
          </a:xfrm>
          <a:custGeom>
            <a:avLst/>
            <a:gdLst/>
            <a:ahLst/>
            <a:cxnLst/>
            <a:rect l="l" t="t" r="r" b="b"/>
            <a:pathLst>
              <a:path w="1447134" h="452229">
                <a:moveTo>
                  <a:pt x="0" y="0"/>
                </a:moveTo>
                <a:lnTo>
                  <a:pt x="1447133" y="0"/>
                </a:lnTo>
                <a:lnTo>
                  <a:pt x="1447133" y="452229"/>
                </a:lnTo>
                <a:lnTo>
                  <a:pt x="0" y="452229"/>
                </a:lnTo>
                <a:lnTo>
                  <a:pt x="0" y="0"/>
                </a:lnTo>
                <a:close/>
              </a:path>
            </a:pathLst>
          </a:custGeom>
          <a:blipFill>
            <a:blip r:embed="rId9"/>
            <a:stretch>
              <a:fillRect/>
            </a:stretch>
          </a:blipFill>
        </p:spPr>
      </p:sp>
      <p:sp>
        <p:nvSpPr>
          <p:cNvPr id="13" name="Freeform 10">
            <a:extLst>
              <a:ext uri="{FF2B5EF4-FFF2-40B4-BE49-F238E27FC236}">
                <a16:creationId xmlns:a16="http://schemas.microsoft.com/office/drawing/2014/main" id="{A57E9D56-8425-4697-AE38-66D316BF7353}"/>
              </a:ext>
            </a:extLst>
          </p:cNvPr>
          <p:cNvSpPr/>
          <p:nvPr/>
        </p:nvSpPr>
        <p:spPr>
          <a:xfrm rot="-1254281">
            <a:off x="221603" y="7374548"/>
            <a:ext cx="1498493" cy="438021"/>
          </a:xfrm>
          <a:custGeom>
            <a:avLst/>
            <a:gdLst/>
            <a:ahLst/>
            <a:cxnLst/>
            <a:rect l="l" t="t" r="r" b="b"/>
            <a:pathLst>
              <a:path w="1498493" h="438021">
                <a:moveTo>
                  <a:pt x="0" y="0"/>
                </a:moveTo>
                <a:lnTo>
                  <a:pt x="1498492" y="0"/>
                </a:lnTo>
                <a:lnTo>
                  <a:pt x="1498492" y="438021"/>
                </a:lnTo>
                <a:lnTo>
                  <a:pt x="0" y="438021"/>
                </a:lnTo>
                <a:lnTo>
                  <a:pt x="0" y="0"/>
                </a:lnTo>
                <a:close/>
              </a:path>
            </a:pathLst>
          </a:custGeom>
          <a:blipFill>
            <a:blip r:embed="rId10"/>
            <a:stretch>
              <a:fillRect/>
            </a:stretch>
          </a:blipFill>
        </p:spPr>
      </p:sp>
      <p:sp>
        <p:nvSpPr>
          <p:cNvPr id="14" name="Freeform 12">
            <a:extLst>
              <a:ext uri="{FF2B5EF4-FFF2-40B4-BE49-F238E27FC236}">
                <a16:creationId xmlns:a16="http://schemas.microsoft.com/office/drawing/2014/main" id="{FB5CD82F-815D-436A-88F1-C5CBECA6FBD5}"/>
              </a:ext>
            </a:extLst>
          </p:cNvPr>
          <p:cNvSpPr/>
          <p:nvPr/>
        </p:nvSpPr>
        <p:spPr>
          <a:xfrm rot="2214237">
            <a:off x="5244612" y="7487230"/>
            <a:ext cx="1694678" cy="338936"/>
          </a:xfrm>
          <a:custGeom>
            <a:avLst/>
            <a:gdLst/>
            <a:ahLst/>
            <a:cxnLst/>
            <a:rect l="l" t="t" r="r" b="b"/>
            <a:pathLst>
              <a:path w="1694678" h="338936">
                <a:moveTo>
                  <a:pt x="0" y="0"/>
                </a:moveTo>
                <a:lnTo>
                  <a:pt x="1694677" y="0"/>
                </a:lnTo>
                <a:lnTo>
                  <a:pt x="1694677" y="338935"/>
                </a:lnTo>
                <a:lnTo>
                  <a:pt x="0" y="33893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329933" y="610147"/>
            <a:ext cx="4809071"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Welcome </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6123A6B0-F798-4B99-B409-4EA87AF9FE31}"/>
              </a:ext>
            </a:extLst>
          </p:cNvPr>
          <p:cNvSpPr/>
          <p:nvPr/>
        </p:nvSpPr>
        <p:spPr>
          <a:xfrm>
            <a:off x="33077" y="1925489"/>
            <a:ext cx="7326573" cy="8101513"/>
          </a:xfrm>
          <a:prstGeom prst="rect">
            <a:avLst/>
          </a:prstGeom>
        </p:spPr>
        <p:txBody>
          <a:bodyPr wrap="square">
            <a:spAutoFit/>
          </a:bodyPr>
          <a:lstStyle/>
          <a:p>
            <a:pPr marL="925195" marR="146050" indent="-6350" algn="just">
              <a:lnSpc>
                <a:spcPct val="110000"/>
              </a:lnSpc>
              <a:spcAft>
                <a:spcPts val="65"/>
              </a:spcAft>
            </a:pPr>
            <a:r>
              <a:rPr lang="en-GB" dirty="0">
                <a:solidFill>
                  <a:srgbClr val="000000"/>
                </a:solidFill>
                <a:latin typeface="Comic Sans MS" panose="030F0702030302020204" pitchFamily="66" charset="0"/>
                <a:ea typeface="Calibri" panose="020F0502020204030204" pitchFamily="34" charset="0"/>
                <a:cs typeface="Tahoma" panose="020B060403050404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Arial" panose="020B0604020202020204" pitchFamily="34" charset="0"/>
              </a:rPr>
              <a:t>Welcome to the </a:t>
            </a:r>
            <a:r>
              <a:rPr lang="en-GB" dirty="0" err="1">
                <a:latin typeface="Comic Sans MS" panose="030F0702030302020204" pitchFamily="66" charset="0"/>
                <a:ea typeface="Calibri" panose="020F0502020204030204" pitchFamily="34" charset="0"/>
                <a:cs typeface="Arial" panose="020B0604020202020204" pitchFamily="34" charset="0"/>
              </a:rPr>
              <a:t>Beaconfields</a:t>
            </a:r>
            <a:r>
              <a:rPr lang="en-GB" dirty="0">
                <a:latin typeface="Comic Sans MS" panose="030F0702030302020204" pitchFamily="66" charset="0"/>
                <a:ea typeface="Calibri" panose="020F0502020204030204" pitchFamily="34" charset="0"/>
                <a:cs typeface="Arial" panose="020B0604020202020204" pitchFamily="34" charset="0"/>
              </a:rPr>
              <a:t> Nursery! We are so excited to meet you and look forward to working collaboratively with you and your child. At </a:t>
            </a:r>
            <a:r>
              <a:rPr lang="en-GB" dirty="0" err="1">
                <a:latin typeface="Comic Sans MS" panose="030F0702030302020204" pitchFamily="66" charset="0"/>
                <a:ea typeface="Calibri" panose="020F0502020204030204" pitchFamily="34" charset="0"/>
                <a:cs typeface="Arial" panose="020B0604020202020204" pitchFamily="34" charset="0"/>
              </a:rPr>
              <a:t>Beaconfields</a:t>
            </a:r>
            <a:r>
              <a:rPr lang="en-GB" dirty="0">
                <a:latin typeface="Comic Sans MS" panose="030F0702030302020204" pitchFamily="66" charset="0"/>
                <a:ea typeface="Calibri" panose="020F0502020204030204" pitchFamily="34" charset="0"/>
                <a:cs typeface="Arial" panose="020B0604020202020204" pitchFamily="34" charset="0"/>
              </a:rPr>
              <a:t>, we believe in championing children and giving them a range of exciting opportunities to immerse them in their learning and to give them the best start for when they embark on their school journey.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Arial" panose="020B060402020202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Arial" panose="020B0604020202020204" pitchFamily="34" charset="0"/>
              </a:rPr>
              <a:t>We follow a progressive curriculum that considers children’s interests. We will be reading lots of stories, singing lots of Nursery Rhymes and songs. We have an Early Years Library where you can borrow books to take home to share with your child. We will be sending reading baskets and nursery rhyme baskets home for you to enjoy with your child and return back to us. Reading daily to young children helps with language acquisition and literacy skills. This is because reading to your children in the earliest months stimulates the part of the brain that allows them to understand the meaning of language and helps build key language, literacy and social skills.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We use a platform called </a:t>
            </a:r>
            <a:r>
              <a:rPr lang="en-GB" dirty="0" err="1">
                <a:latin typeface="Comic Sans MS" panose="030F0702030302020204" pitchFamily="66" charset="0"/>
                <a:ea typeface="Calibri" panose="020F0502020204030204" pitchFamily="34" charset="0"/>
                <a:cs typeface="Tahoma" panose="020B0604030504040204" pitchFamily="34" charset="0"/>
              </a:rPr>
              <a:t>Famly</a:t>
            </a:r>
            <a:r>
              <a:rPr lang="en-GB" dirty="0">
                <a:latin typeface="Comic Sans MS" panose="030F0702030302020204" pitchFamily="66" charset="0"/>
                <a:ea typeface="Calibri" panose="020F0502020204030204" pitchFamily="34" charset="0"/>
                <a:cs typeface="Tahoma" panose="020B0604030504040204" pitchFamily="34" charset="0"/>
              </a:rPr>
              <a:t> to keep you updated with your child’s progress. We will update it daily with what your child has eaten through the day and what times they have had their nappy changed and if they were soiled or wet. Every week we will upload photos of activities the children have been doing in Nursery and include information about how to support your child at home.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329933" y="610147"/>
            <a:ext cx="4809071"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Welcome </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3A72016B-3AE4-4241-89CE-0EFB7A3A65D6}"/>
              </a:ext>
            </a:extLst>
          </p:cNvPr>
          <p:cNvSpPr/>
          <p:nvPr/>
        </p:nvSpPr>
        <p:spPr>
          <a:xfrm>
            <a:off x="192295" y="2087829"/>
            <a:ext cx="7084345" cy="8871531"/>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In Nursery, we follow a program called ‘Squiggle While you Wiggle.’ This is a program designed for Nursery children. </a:t>
            </a:r>
            <a:r>
              <a:rPr lang="en-GB" sz="1600" dirty="0">
                <a:solidFill>
                  <a:srgbClr val="202124"/>
                </a:solidFill>
                <a:latin typeface="Comic Sans MS" panose="030F0702030302020204" pitchFamily="66" charset="0"/>
                <a:ea typeface="Calibri" panose="020F0502020204030204" pitchFamily="34" charset="0"/>
                <a:cs typeface="Arial" panose="020B0604020202020204" pitchFamily="34" charset="0"/>
              </a:rPr>
              <a:t>Squiggle While You Wiggle </a:t>
            </a:r>
            <a:r>
              <a:rPr lang="en-GB" sz="1600" dirty="0">
                <a:latin typeface="Comic Sans MS" panose="030F0702030302020204" pitchFamily="66" charset="0"/>
                <a:ea typeface="Calibri" panose="020F0502020204030204" pitchFamily="34" charset="0"/>
                <a:cs typeface="Arial" panose="020B0604020202020204" pitchFamily="34" charset="0"/>
              </a:rPr>
              <a:t>incorporates dance, music and large movements to help children develop the fine muscle control they need for writing. </a:t>
            </a:r>
            <a:r>
              <a:rPr lang="en-GB" sz="1600" dirty="0">
                <a:solidFill>
                  <a:srgbClr val="202124"/>
                </a:solidFill>
                <a:latin typeface="Comic Sans MS" panose="030F0702030302020204" pitchFamily="66" charset="0"/>
                <a:ea typeface="Calibri" panose="020F0502020204030204" pitchFamily="34" charset="0"/>
                <a:cs typeface="Arial" panose="020B0604020202020204" pitchFamily="34" charset="0"/>
              </a:rPr>
              <a:t>They will learn a new gross motor movement to a piece of music while holding 'Flipper Flappers' (bits of fabric) whilst dancing along to the music. They will then apply this new movement to a big sheet of paper using pens. </a:t>
            </a:r>
            <a:r>
              <a:rPr lang="en-GB" sz="1600" dirty="0">
                <a:solidFill>
                  <a:srgbClr val="202124"/>
                </a:solidFill>
                <a:latin typeface="Comic Sans MS" panose="030F0702030302020204" pitchFamily="66" charset="0"/>
                <a:ea typeface="Calibri" panose="020F0502020204030204" pitchFamily="34" charset="0"/>
                <a:cs typeface="Tahoma" panose="020B0604030504040204" pitchFamily="34" charset="0"/>
              </a:rPr>
              <a:t>At Nursery </a:t>
            </a:r>
            <a:r>
              <a:rPr lang="en-GB" sz="1600" dirty="0">
                <a:latin typeface="Comic Sans MS" panose="030F0702030302020204" pitchFamily="66" charset="0"/>
                <a:ea typeface="Calibri" panose="020F0502020204030204" pitchFamily="34" charset="0"/>
                <a:cs typeface="Tahoma" panose="020B0604030504040204" pitchFamily="34" charset="0"/>
              </a:rPr>
              <a:t>we follow the Little </a:t>
            </a:r>
            <a:r>
              <a:rPr lang="en-GB" sz="1600" dirty="0" err="1">
                <a:latin typeface="Comic Sans MS" panose="030F0702030302020204" pitchFamily="66" charset="0"/>
                <a:ea typeface="Calibri" panose="020F0502020204030204" pitchFamily="34" charset="0"/>
                <a:cs typeface="Tahoma" panose="020B0604030504040204" pitchFamily="34" charset="0"/>
              </a:rPr>
              <a:t>Wandle</a:t>
            </a:r>
            <a:r>
              <a:rPr lang="en-GB" sz="1600" dirty="0">
                <a:latin typeface="Comic Sans MS" panose="030F0702030302020204" pitchFamily="66" charset="0"/>
                <a:ea typeface="Calibri" panose="020F0502020204030204" pitchFamily="34" charset="0"/>
                <a:cs typeface="Tahoma" panose="020B0604030504040204" pitchFamily="34" charset="0"/>
              </a:rPr>
              <a:t> phonics scheme. This focuses on rhyming and initial sounds which lays the foundations for accessing phonics in Reception. In addition to this, throughout the day children will have access to the provision inside and outside allowing the children to choose where they play.</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A typical day at Nursery will consist of: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Squiggle Whilst you Wiggle session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Key group time – various foci but usually maths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Phonics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Structured Story time/Talk for Write story telling session</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Free Choice time in provision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Lots of singing and stories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The school has a web page </a:t>
            </a:r>
            <a:r>
              <a:rPr lang="en-GB" sz="1600" dirty="0" err="1">
                <a:hlinkClick r:id="rId6"/>
              </a:rPr>
              <a:t>Beaconfields</a:t>
            </a:r>
            <a:r>
              <a:rPr lang="en-GB" sz="1600" dirty="0">
                <a:hlinkClick r:id="rId6"/>
              </a:rPr>
              <a:t> Primary School – Home</a:t>
            </a:r>
            <a:r>
              <a:rPr lang="en-GB" sz="1600" dirty="0"/>
              <a:t> </a:t>
            </a:r>
            <a:r>
              <a:rPr lang="en-GB" sz="1600" dirty="0">
                <a:solidFill>
                  <a:srgbClr val="000000"/>
                </a:solidFill>
                <a:latin typeface="Comic Sans MS" panose="030F0702030302020204" pitchFamily="66" charset="0"/>
                <a:ea typeface="Calibri" panose="020F0502020204030204" pitchFamily="34" charset="0"/>
                <a:cs typeface="Tahoma" panose="020B0604030504040204" pitchFamily="34" charset="0"/>
              </a:rPr>
              <a:t>which has just been updated, </a:t>
            </a:r>
            <a:r>
              <a:rPr lang="en-GB" sz="1600" dirty="0">
                <a:latin typeface="Comic Sans MS" panose="030F0702030302020204" pitchFamily="66" charset="0"/>
                <a:ea typeface="Calibri" panose="020F0502020204030204" pitchFamily="34" charset="0"/>
                <a:cs typeface="Tahoma" panose="020B0604030504040204" pitchFamily="34" charset="0"/>
              </a:rPr>
              <a:t>where you will find lots of information including school newsletters, term dates and school events.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We also have a school Facebook and Instagram page that you can join too.</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latin typeface="Comic Sans MS" panose="030F0702030302020204" pitchFamily="66" charset="0"/>
                <a:ea typeface="Calibri" panose="020F0502020204030204" pitchFamily="34" charset="0"/>
                <a:cs typeface="Tahoma" panose="020B0604030504040204" pitchFamily="34" charset="0"/>
              </a:rPr>
              <a:t>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We look forward to working with you and seeing your child flourish…let the adventure begin!  Please do not hesitate to contact us if you have any questions or concerns.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Mrs </a:t>
            </a:r>
            <a:r>
              <a:rPr lang="en-GB" sz="1600" dirty="0" err="1">
                <a:latin typeface="Comic Sans MS" panose="030F0702030302020204" pitchFamily="66" charset="0"/>
                <a:ea typeface="Calibri" panose="020F0502020204030204" pitchFamily="34" charset="0"/>
                <a:cs typeface="Tahoma" panose="020B0604030504040204" pitchFamily="34" charset="0"/>
              </a:rPr>
              <a:t>Harratt</a:t>
            </a:r>
            <a:r>
              <a:rPr lang="en-GB" sz="1600" dirty="0">
                <a:latin typeface="Comic Sans MS" panose="030F0702030302020204" pitchFamily="66" charset="0"/>
                <a:ea typeface="Calibri" panose="020F0502020204030204" pitchFamily="34" charset="0"/>
                <a:cs typeface="Tahoma" panose="020B0604030504040204" pitchFamily="34" charset="0"/>
              </a:rPr>
              <a:t>- Early Years Lead</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70158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568379" y="314035"/>
            <a:ext cx="4419742" cy="1614032"/>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What you will need </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2049F2AC-92AA-4574-AD19-90A6148B40BE}"/>
              </a:ext>
            </a:extLst>
          </p:cNvPr>
          <p:cNvSpPr/>
          <p:nvPr/>
        </p:nvSpPr>
        <p:spPr>
          <a:xfrm>
            <a:off x="736771" y="2184809"/>
            <a:ext cx="5667375" cy="5940024"/>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a:latin typeface="Comic Sans MS" panose="030F0702030302020204" pitchFamily="66" charset="0"/>
                <a:ea typeface="Calibri" panose="020F0502020204030204" pitchFamily="34" charset="0"/>
                <a:cs typeface="Tahoma" panose="020B0604030504040204" pitchFamily="34" charset="0"/>
              </a:rPr>
              <a:t>A </a:t>
            </a:r>
            <a:r>
              <a:rPr lang="en-GB" u="sng" dirty="0">
                <a:latin typeface="Comic Sans MS" panose="030F0702030302020204" pitchFamily="66" charset="0"/>
                <a:ea typeface="Calibri" panose="020F0502020204030204" pitchFamily="34" charset="0"/>
                <a:cs typeface="Tahoma" panose="020B0604030504040204" pitchFamily="34" charset="0"/>
              </a:rPr>
              <a:t>named</a:t>
            </a:r>
            <a:r>
              <a:rPr lang="en-GB" dirty="0">
                <a:latin typeface="Comic Sans MS" panose="030F0702030302020204" pitchFamily="66" charset="0"/>
                <a:ea typeface="Calibri" panose="020F0502020204030204" pitchFamily="34" charset="0"/>
                <a:cs typeface="Tahoma" panose="020B0604030504040204" pitchFamily="34" charset="0"/>
              </a:rPr>
              <a:t> water bottle that your child brings daily. It is important you put your child’s name on as we have a lot of children having the same bottles.</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a:latin typeface="Comic Sans MS" panose="030F0702030302020204" pitchFamily="66" charset="0"/>
                <a:ea typeface="Calibri" panose="020F0502020204030204" pitchFamily="34" charset="0"/>
                <a:cs typeface="Tahoma" panose="020B0604030504040204" pitchFamily="34" charset="0"/>
              </a:rPr>
              <a:t>A bag with spare clothes in, including socks please, as we sometimes get a bit messy or wet in the water tray. All named please.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u="sng" dirty="0">
                <a:latin typeface="Comic Sans MS" panose="030F0702030302020204" pitchFamily="66" charset="0"/>
                <a:ea typeface="Calibri" panose="020F0502020204030204" pitchFamily="34" charset="0"/>
                <a:cs typeface="Tahoma" panose="020B0604030504040204" pitchFamily="34" charset="0"/>
              </a:rPr>
              <a:t>Named</a:t>
            </a:r>
            <a:r>
              <a:rPr lang="en-GB" dirty="0">
                <a:latin typeface="Comic Sans MS" panose="030F0702030302020204" pitchFamily="66" charset="0"/>
                <a:ea typeface="Calibri" panose="020F0502020204030204" pitchFamily="34" charset="0"/>
                <a:cs typeface="Tahoma" panose="020B0604030504040204" pitchFamily="34" charset="0"/>
              </a:rPr>
              <a:t> wellington boots for our walks into the school forest.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a:latin typeface="Comic Sans MS" panose="030F0702030302020204" pitchFamily="66" charset="0"/>
                <a:ea typeface="Calibri" panose="020F0502020204030204" pitchFamily="34" charset="0"/>
                <a:cs typeface="Tahoma" panose="020B0604030504040204" pitchFamily="34" charset="0"/>
              </a:rPr>
              <a:t>Order a school lunch via Arbor or send your child with a nut free lunch.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0"/>
              </a:spcAft>
            </a:pPr>
            <a:r>
              <a:rPr lang="en-GB"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latin typeface="Comic Sans MS" panose="030F0702030302020204" pitchFamily="66" charset="0"/>
                <a:ea typeface="Calibri" panose="020F0502020204030204" pitchFamily="34" charset="0"/>
                <a:cs typeface="Tahoma" panose="020B0604030504040204" pitchFamily="34" charset="0"/>
              </a:rPr>
              <a:t>Please ensure that the school know about any dietary requirements or allergies prior to your child starting with us.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0047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568379" y="314035"/>
            <a:ext cx="4419742" cy="1614032"/>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Dinners and Snack</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2049F2AC-92AA-4574-AD19-90A6148B40BE}"/>
              </a:ext>
            </a:extLst>
          </p:cNvPr>
          <p:cNvSpPr/>
          <p:nvPr/>
        </p:nvSpPr>
        <p:spPr>
          <a:xfrm>
            <a:off x="736771" y="2184809"/>
            <a:ext cx="5667375" cy="343492"/>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FE2A086-AC38-4FEE-A0A4-D8A5E19A4453}"/>
              </a:ext>
            </a:extLst>
          </p:cNvPr>
          <p:cNvSpPr/>
          <p:nvPr/>
        </p:nvSpPr>
        <p:spPr>
          <a:xfrm>
            <a:off x="736772" y="2991825"/>
            <a:ext cx="6258914" cy="4411336"/>
          </a:xfrm>
          <a:prstGeom prst="rect">
            <a:avLst/>
          </a:prstGeom>
        </p:spPr>
        <p:txBody>
          <a:bodyPr wrap="square">
            <a:spAutoFit/>
          </a:bodyPr>
          <a:lstStyle/>
          <a:p>
            <a:pPr>
              <a:lnSpc>
                <a:spcPct val="107000"/>
              </a:lnSpc>
              <a:spcAft>
                <a:spcPts val="80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ahoma" panose="020B0604030504040204" pitchFamily="34" charset="0"/>
              </a:rPr>
              <a:t>We have snack in Nursery at around  10:00am which is usually fruit, cereal or toast and at 2.30pm there will be a selection of fruit, crackers or breadsticks available.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ahoma" panose="020B0604030504040204" pitchFamily="34" charset="0"/>
              </a:rPr>
              <a:t>Lunch time is at 12.00 and the children can have a choice of a school dinner or a packed lunch from home. </a:t>
            </a:r>
          </a:p>
          <a:p>
            <a:pPr>
              <a:lnSpc>
                <a:spcPct val="107000"/>
              </a:lnSpc>
              <a:spcAft>
                <a:spcPts val="800"/>
              </a:spcAft>
            </a:pPr>
            <a:r>
              <a:rPr lang="en-GB" dirty="0">
                <a:latin typeface="Comic Sans MS" panose="030F0702030302020204" pitchFamily="66" charset="0"/>
                <a:ea typeface="Calibri" panose="020F0502020204030204" pitchFamily="34" charset="0"/>
                <a:cs typeface="Tahoma" panose="020B0604030504040204" pitchFamily="34" charset="0"/>
              </a:rPr>
              <a:t>Packed lunches must be nut free as we are a nut free school. We also ask that foods such as grapes are sliced into smaller pieces.  </a:t>
            </a:r>
          </a:p>
          <a:p>
            <a:pPr>
              <a:lnSpc>
                <a:spcPct val="107000"/>
              </a:lnSpc>
              <a:spcAft>
                <a:spcPts val="800"/>
              </a:spcAft>
            </a:pPr>
            <a:endParaRPr lang="en-GB" dirty="0">
              <a:latin typeface="Comic Sans MS" panose="030F0702030302020204" pitchFamily="66" charset="0"/>
              <a:ea typeface="Calibri" panose="020F0502020204030204" pitchFamily="34" charset="0"/>
              <a:cs typeface="Tahoma" panose="020B0604030504040204" pitchFamily="34"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ahoma" panose="020B0604030504040204" pitchFamily="34" charset="0"/>
              </a:rPr>
              <a:t>School dinners can be booked through our school app called Arbor. For more information about how to access Arbor please contact the school office.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1382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568379" y="314035"/>
            <a:ext cx="4419742"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All About me</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2049F2AC-92AA-4574-AD19-90A6148B40BE}"/>
              </a:ext>
            </a:extLst>
          </p:cNvPr>
          <p:cNvSpPr/>
          <p:nvPr/>
        </p:nvSpPr>
        <p:spPr>
          <a:xfrm>
            <a:off x="736771" y="2184809"/>
            <a:ext cx="5667375" cy="343492"/>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FE2A086-AC38-4FEE-A0A4-D8A5E19A4453}"/>
              </a:ext>
            </a:extLst>
          </p:cNvPr>
          <p:cNvSpPr/>
          <p:nvPr/>
        </p:nvSpPr>
        <p:spPr>
          <a:xfrm>
            <a:off x="736772" y="2991825"/>
            <a:ext cx="6258914" cy="343492"/>
          </a:xfrm>
          <a:prstGeom prst="rect">
            <a:avLst/>
          </a:prstGeom>
        </p:spPr>
        <p:txBody>
          <a:bodyPr wrap="square">
            <a:spAutoFit/>
          </a:bodyPr>
          <a:lstStyle/>
          <a:p>
            <a:pPr>
              <a:lnSpc>
                <a:spcPct val="107000"/>
              </a:lnSpc>
              <a:spcAft>
                <a:spcPts val="80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2B23B135-600B-49D7-BB74-3D22B8E712DF}"/>
              </a:ext>
            </a:extLst>
          </p:cNvPr>
          <p:cNvGraphicFramePr>
            <a:graphicFrameLocks noGrp="1"/>
          </p:cNvGraphicFramePr>
          <p:nvPr>
            <p:extLst>
              <p:ext uri="{D42A27DB-BD31-4B8C-83A1-F6EECF244321}">
                <p14:modId xmlns:p14="http://schemas.microsoft.com/office/powerpoint/2010/main" val="3850623360"/>
              </p:ext>
            </p:extLst>
          </p:nvPr>
        </p:nvGraphicFramePr>
        <p:xfrm>
          <a:off x="870564" y="2184809"/>
          <a:ext cx="5949164" cy="6861255"/>
        </p:xfrm>
        <a:graphic>
          <a:graphicData uri="http://schemas.openxmlformats.org/drawingml/2006/table">
            <a:tbl>
              <a:tblPr firstRow="1" firstCol="1" bandRow="1">
                <a:tableStyleId>{5940675A-B579-460E-94D1-54222C63F5DA}</a:tableStyleId>
              </a:tblPr>
              <a:tblGrid>
                <a:gridCol w="2803022">
                  <a:extLst>
                    <a:ext uri="{9D8B030D-6E8A-4147-A177-3AD203B41FA5}">
                      <a16:colId xmlns:a16="http://schemas.microsoft.com/office/drawing/2014/main" val="2761644726"/>
                    </a:ext>
                  </a:extLst>
                </a:gridCol>
                <a:gridCol w="3146142">
                  <a:extLst>
                    <a:ext uri="{9D8B030D-6E8A-4147-A177-3AD203B41FA5}">
                      <a16:colId xmlns:a16="http://schemas.microsoft.com/office/drawing/2014/main" val="3678773287"/>
                    </a:ext>
                  </a:extLst>
                </a:gridCol>
              </a:tblGrid>
              <a:tr h="925648">
                <a:tc>
                  <a:txBody>
                    <a:bodyPr/>
                    <a:lstStyle/>
                    <a:p>
                      <a:pPr>
                        <a:lnSpc>
                          <a:spcPct val="107000"/>
                        </a:lnSpc>
                        <a:spcAft>
                          <a:spcPts val="0"/>
                        </a:spcAft>
                      </a:pPr>
                      <a:r>
                        <a:rPr lang="en-GB" sz="1050" dirty="0">
                          <a:effectLst/>
                          <a:latin typeface="Comic Sans MS" panose="030F0702030302020204" pitchFamily="66" charset="0"/>
                        </a:rPr>
                        <a:t>My name is…</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a:effectLst/>
                          <a:latin typeface="Comic Sans MS" panose="030F0702030302020204" pitchFamily="66" charset="0"/>
                        </a:rPr>
                        <a:t>My birthday is…  </a:t>
                      </a:r>
                      <a:endParaRPr lang="en-GB" sz="105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3056636543"/>
                  </a:ext>
                </a:extLst>
              </a:tr>
              <a:tr h="738882">
                <a:tc>
                  <a:txBody>
                    <a:bodyPr/>
                    <a:lstStyle/>
                    <a:p>
                      <a:pPr>
                        <a:lnSpc>
                          <a:spcPct val="107000"/>
                        </a:lnSpc>
                        <a:spcAft>
                          <a:spcPts val="0"/>
                        </a:spcAft>
                      </a:pPr>
                      <a:r>
                        <a:rPr lang="en-GB" sz="1050" dirty="0">
                          <a:effectLst/>
                          <a:latin typeface="Comic Sans MS" panose="030F0702030302020204" pitchFamily="66" charset="0"/>
                        </a:rPr>
                        <a:t>Who lives with me?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dirty="0">
                          <a:effectLst/>
                          <a:latin typeface="Comic Sans MS" panose="030F0702030302020204" pitchFamily="66" charset="0"/>
                        </a:rPr>
                        <a:t>Other nurseries/ playgroups I have attended…</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3532211926"/>
                  </a:ext>
                </a:extLst>
              </a:tr>
              <a:tr h="925648">
                <a:tc>
                  <a:txBody>
                    <a:bodyPr/>
                    <a:lstStyle/>
                    <a:p>
                      <a:pPr>
                        <a:lnSpc>
                          <a:spcPct val="107000"/>
                        </a:lnSpc>
                        <a:spcAft>
                          <a:spcPts val="0"/>
                        </a:spcAft>
                      </a:pPr>
                      <a:r>
                        <a:rPr lang="en-GB" sz="1050">
                          <a:effectLst/>
                          <a:latin typeface="Comic Sans MS" panose="030F0702030302020204" pitchFamily="66" charset="0"/>
                        </a:rPr>
                        <a:t>What makes me happy?</a:t>
                      </a:r>
                      <a:endParaRPr lang="en-GB" sz="105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dirty="0">
                          <a:effectLst/>
                          <a:latin typeface="Comic Sans MS" panose="030F0702030302020204" pitchFamily="66" charset="0"/>
                        </a:rPr>
                        <a:t>My favourite food is….</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I can feed myself my lunch or </a:t>
                      </a:r>
                    </a:p>
                    <a:p>
                      <a:pPr>
                        <a:lnSpc>
                          <a:spcPct val="107000"/>
                        </a:lnSpc>
                        <a:spcAft>
                          <a:spcPts val="0"/>
                        </a:spcAft>
                      </a:pPr>
                      <a:r>
                        <a:rPr lang="en-GB" sz="1050" dirty="0">
                          <a:effectLst/>
                          <a:latin typeface="Comic Sans MS" panose="030F0702030302020204" pitchFamily="66" charset="0"/>
                        </a:rPr>
                        <a:t>My grown up helps me use a spoon</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3858708336"/>
                  </a:ext>
                </a:extLst>
              </a:tr>
              <a:tr h="1859481">
                <a:tc>
                  <a:txBody>
                    <a:bodyPr/>
                    <a:lstStyle/>
                    <a:p>
                      <a:pPr>
                        <a:lnSpc>
                          <a:spcPct val="107000"/>
                        </a:lnSpc>
                        <a:spcAft>
                          <a:spcPts val="0"/>
                        </a:spcAft>
                      </a:pPr>
                      <a:r>
                        <a:rPr lang="en-GB" sz="1050" dirty="0">
                          <a:effectLst/>
                          <a:latin typeface="Comic Sans MS" panose="030F0702030302020204" pitchFamily="66" charset="0"/>
                        </a:rPr>
                        <a:t>This is how my Parents/Carers think I will be feeling when I start in Little Explorers…</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dirty="0">
                          <a:effectLst/>
                          <a:latin typeface="Comic Sans MS" panose="030F0702030302020204" pitchFamily="66" charset="0"/>
                        </a:rPr>
                        <a:t>Two year health check   Yes / No</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If yes date:</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Health Visitor:</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I have been to visit the Dentist Yes/No </a:t>
                      </a:r>
                    </a:p>
                    <a:p>
                      <a:pPr>
                        <a:lnSpc>
                          <a:spcPct val="107000"/>
                        </a:lnSpc>
                        <a:spcAft>
                          <a:spcPts val="0"/>
                        </a:spcAft>
                      </a:pPr>
                      <a:r>
                        <a:rPr lang="en-GB" sz="1050" dirty="0">
                          <a:effectLst/>
                          <a:latin typeface="Comic Sans MS" panose="030F0702030302020204" pitchFamily="66" charset="0"/>
                        </a:rPr>
                        <a:t>My Dental practice is called ….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105697635"/>
                  </a:ext>
                </a:extLst>
              </a:tr>
              <a:tr h="1112415">
                <a:tc>
                  <a:txBody>
                    <a:bodyPr/>
                    <a:lstStyle/>
                    <a:p>
                      <a:pPr>
                        <a:lnSpc>
                          <a:spcPct val="107000"/>
                        </a:lnSpc>
                        <a:spcAft>
                          <a:spcPts val="0"/>
                        </a:spcAft>
                      </a:pPr>
                      <a:r>
                        <a:rPr lang="en-GB" sz="1050">
                          <a:effectLst/>
                          <a:latin typeface="Comic Sans MS" panose="030F0702030302020204" pitchFamily="66" charset="0"/>
                        </a:rPr>
                        <a:t>Nappies / toilet trained</a:t>
                      </a:r>
                    </a:p>
                    <a:p>
                      <a:pPr>
                        <a:lnSpc>
                          <a:spcPct val="107000"/>
                        </a:lnSpc>
                        <a:spcAft>
                          <a:spcPts val="0"/>
                        </a:spcAft>
                      </a:pPr>
                      <a:r>
                        <a:rPr lang="en-GB" sz="1050">
                          <a:effectLst/>
                          <a:latin typeface="Comic Sans MS" panose="030F0702030302020204" pitchFamily="66" charset="0"/>
                        </a:rPr>
                        <a:t> </a:t>
                      </a:r>
                    </a:p>
                    <a:p>
                      <a:pPr>
                        <a:lnSpc>
                          <a:spcPct val="107000"/>
                        </a:lnSpc>
                        <a:spcAft>
                          <a:spcPts val="0"/>
                        </a:spcAft>
                      </a:pPr>
                      <a:r>
                        <a:rPr lang="en-GB" sz="1050">
                          <a:effectLst/>
                          <a:latin typeface="Comic Sans MS" panose="030F0702030302020204" pitchFamily="66" charset="0"/>
                        </a:rPr>
                        <a:t>Bottles</a:t>
                      </a:r>
                    </a:p>
                    <a:p>
                      <a:pPr>
                        <a:lnSpc>
                          <a:spcPct val="107000"/>
                        </a:lnSpc>
                        <a:spcAft>
                          <a:spcPts val="0"/>
                        </a:spcAft>
                      </a:pPr>
                      <a:r>
                        <a:rPr lang="en-GB" sz="1050">
                          <a:effectLst/>
                          <a:latin typeface="Comic Sans MS" panose="030F0702030302020204" pitchFamily="66" charset="0"/>
                        </a:rPr>
                        <a:t> </a:t>
                      </a:r>
                    </a:p>
                    <a:p>
                      <a:pPr>
                        <a:lnSpc>
                          <a:spcPct val="107000"/>
                        </a:lnSpc>
                        <a:spcAft>
                          <a:spcPts val="0"/>
                        </a:spcAft>
                      </a:pPr>
                      <a:r>
                        <a:rPr lang="en-GB" sz="1050">
                          <a:effectLst/>
                          <a:latin typeface="Comic Sans MS" panose="030F0702030302020204" pitchFamily="66" charset="0"/>
                        </a:rPr>
                        <a:t>Dummy / comforter</a:t>
                      </a:r>
                    </a:p>
                    <a:p>
                      <a:pPr>
                        <a:lnSpc>
                          <a:spcPct val="107000"/>
                        </a:lnSpc>
                        <a:spcAft>
                          <a:spcPts val="0"/>
                        </a:spcAft>
                      </a:pPr>
                      <a:r>
                        <a:rPr lang="en-GB" sz="1050">
                          <a:effectLst/>
                          <a:latin typeface="Comic Sans MS" panose="030F0702030302020204" pitchFamily="66" charset="0"/>
                        </a:rPr>
                        <a:t> </a:t>
                      </a:r>
                      <a:endParaRPr lang="en-GB" sz="105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dirty="0">
                          <a:effectLst/>
                          <a:latin typeface="Comic Sans MS" panose="030F0702030302020204" pitchFamily="66" charset="0"/>
                        </a:rPr>
                        <a:t>Who will collect my child on a regular basis:</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Password:</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1591235303"/>
                  </a:ext>
                </a:extLst>
              </a:tr>
              <a:tr h="1299181">
                <a:tc>
                  <a:txBody>
                    <a:bodyPr/>
                    <a:lstStyle/>
                    <a:p>
                      <a:pPr>
                        <a:lnSpc>
                          <a:spcPct val="107000"/>
                        </a:lnSpc>
                        <a:spcAft>
                          <a:spcPts val="0"/>
                        </a:spcAft>
                      </a:pPr>
                      <a:r>
                        <a:rPr lang="en-GB" sz="1050">
                          <a:effectLst/>
                          <a:latin typeface="Comic Sans MS" panose="030F0702030302020204" pitchFamily="66" charset="0"/>
                        </a:rPr>
                        <a:t>My child’s immunisations are all up to date</a:t>
                      </a:r>
                    </a:p>
                    <a:p>
                      <a:pPr>
                        <a:lnSpc>
                          <a:spcPct val="107000"/>
                        </a:lnSpc>
                        <a:spcAft>
                          <a:spcPts val="0"/>
                        </a:spcAft>
                      </a:pPr>
                      <a:r>
                        <a:rPr lang="en-GB" sz="1050">
                          <a:effectLst/>
                          <a:latin typeface="Comic Sans MS" panose="030F0702030302020204" pitchFamily="66" charset="0"/>
                        </a:rPr>
                        <a:t> </a:t>
                      </a:r>
                    </a:p>
                    <a:p>
                      <a:pPr>
                        <a:lnSpc>
                          <a:spcPct val="107000"/>
                        </a:lnSpc>
                        <a:spcAft>
                          <a:spcPts val="0"/>
                        </a:spcAft>
                      </a:pPr>
                      <a:r>
                        <a:rPr lang="en-GB" sz="1050">
                          <a:effectLst/>
                          <a:latin typeface="Comic Sans MS" panose="030F0702030302020204" pitchFamily="66" charset="0"/>
                        </a:rPr>
                        <a:t>Yes/No</a:t>
                      </a:r>
                    </a:p>
                    <a:p>
                      <a:pPr>
                        <a:lnSpc>
                          <a:spcPct val="107000"/>
                        </a:lnSpc>
                        <a:spcAft>
                          <a:spcPts val="0"/>
                        </a:spcAft>
                      </a:pPr>
                      <a:r>
                        <a:rPr lang="en-GB" sz="1050">
                          <a:effectLst/>
                          <a:latin typeface="Comic Sans MS" panose="030F0702030302020204" pitchFamily="66" charset="0"/>
                        </a:rPr>
                        <a:t> </a:t>
                      </a:r>
                      <a:endParaRPr lang="en-GB" sz="105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tc>
                  <a:txBody>
                    <a:bodyPr/>
                    <a:lstStyle/>
                    <a:p>
                      <a:pPr>
                        <a:lnSpc>
                          <a:spcPct val="107000"/>
                        </a:lnSpc>
                        <a:spcAft>
                          <a:spcPts val="0"/>
                        </a:spcAft>
                      </a:pPr>
                      <a:r>
                        <a:rPr lang="en-GB" sz="1050" dirty="0">
                          <a:effectLst/>
                          <a:latin typeface="Comic Sans MS" panose="030F0702030302020204" pitchFamily="66" charset="0"/>
                        </a:rPr>
                        <a:t>Other important information  (including medical, dietary and allergies)</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p>
                    <a:p>
                      <a:pPr>
                        <a:lnSpc>
                          <a:spcPct val="107000"/>
                        </a:lnSpc>
                        <a:spcAft>
                          <a:spcPts val="0"/>
                        </a:spcAft>
                      </a:pPr>
                      <a:r>
                        <a:rPr lang="en-GB" sz="1050" dirty="0">
                          <a:effectLst/>
                          <a:latin typeface="Comic Sans MS" panose="030F0702030302020204" pitchFamily="66" charset="0"/>
                        </a:rPr>
                        <a:t>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837" marR="51837" marT="0" marB="0"/>
                </a:tc>
                <a:extLst>
                  <a:ext uri="{0D108BD9-81ED-4DB2-BD59-A6C34878D82A}">
                    <a16:rowId xmlns:a16="http://schemas.microsoft.com/office/drawing/2014/main" val="1744100634"/>
                  </a:ext>
                </a:extLst>
              </a:tr>
            </a:tbl>
          </a:graphicData>
        </a:graphic>
      </p:graphicFrame>
    </p:spTree>
    <p:extLst>
      <p:ext uri="{BB962C8B-B14F-4D97-AF65-F5344CB8AC3E}">
        <p14:creationId xmlns:p14="http://schemas.microsoft.com/office/powerpoint/2010/main" val="1696121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62845"/>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568379" y="314035"/>
            <a:ext cx="4419742"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School Uniform</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2049F2AC-92AA-4574-AD19-90A6148B40BE}"/>
              </a:ext>
            </a:extLst>
          </p:cNvPr>
          <p:cNvSpPr/>
          <p:nvPr/>
        </p:nvSpPr>
        <p:spPr>
          <a:xfrm>
            <a:off x="736771" y="2184809"/>
            <a:ext cx="5667375" cy="343492"/>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FE2A086-AC38-4FEE-A0A4-D8A5E19A4453}"/>
              </a:ext>
            </a:extLst>
          </p:cNvPr>
          <p:cNvSpPr/>
          <p:nvPr/>
        </p:nvSpPr>
        <p:spPr>
          <a:xfrm>
            <a:off x="736772" y="2991825"/>
            <a:ext cx="6258914" cy="343492"/>
          </a:xfrm>
          <a:prstGeom prst="rect">
            <a:avLst/>
          </a:prstGeom>
        </p:spPr>
        <p:txBody>
          <a:bodyPr wrap="square">
            <a:spAutoFit/>
          </a:bodyPr>
          <a:lstStyle/>
          <a:p>
            <a:pPr>
              <a:lnSpc>
                <a:spcPct val="107000"/>
              </a:lnSpc>
              <a:spcAft>
                <a:spcPts val="80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2">
            <a:extLst>
              <a:ext uri="{FF2B5EF4-FFF2-40B4-BE49-F238E27FC236}">
                <a16:creationId xmlns:a16="http://schemas.microsoft.com/office/drawing/2014/main" id="{52D89CD8-E820-4A5D-A17B-FF26698F4E49}"/>
              </a:ext>
            </a:extLst>
          </p:cNvPr>
          <p:cNvSpPr>
            <a:spLocks noChangeArrowheads="1"/>
          </p:cNvSpPr>
          <p:nvPr/>
        </p:nvSpPr>
        <p:spPr bwMode="auto">
          <a:xfrm>
            <a:off x="222420" y="2362385"/>
            <a:ext cx="7226658" cy="320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ahoma" panose="020B0604030504040204" pitchFamily="34" charset="0"/>
              </a:rPr>
              <a:t>At </a:t>
            </a:r>
            <a:r>
              <a:rPr kumimoji="0" lang="en-GB" altLang="en-US" sz="1800" b="1" i="0" u="none" strike="noStrike" cap="none" normalizeH="0" baseline="0" dirty="0" err="1">
                <a:ln>
                  <a:noFill/>
                </a:ln>
                <a:solidFill>
                  <a:schemeClr val="tx1"/>
                </a:solidFill>
                <a:effectLst/>
                <a:latin typeface="Comic Sans MS" panose="030F0702030302020204" pitchFamily="66" charset="0"/>
                <a:ea typeface="Calibri" panose="020F0502020204030204" pitchFamily="34" charset="0"/>
                <a:cs typeface="Tahoma" panose="020B0604030504040204" pitchFamily="34" charset="0"/>
              </a:rPr>
              <a:t>Beaconfields</a:t>
            </a:r>
            <a:r>
              <a:rPr kumimoji="0" lang="en-GB" altLang="en-US" sz="18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ahoma" panose="020B0604030504040204" pitchFamily="34" charset="0"/>
              </a:rPr>
              <a:t> nursery we wear a uniform.</a:t>
            </a:r>
            <a:endParaRPr kumimoji="0" lang="en-GB"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dirty="0">
                <a:solidFill>
                  <a:srgbClr val="000000"/>
                </a:solidFill>
                <a:latin typeface="Comic Sans MS" panose="030F0702030302020204" pitchFamily="66" charset="0"/>
                <a:ea typeface="Calibri" panose="020F0502020204030204" pitchFamily="34" charset="0"/>
                <a:cs typeface="Calibri" panose="020F0502020204030204" pitchFamily="34" charset="0"/>
              </a:rPr>
              <a:t>Navy</a:t>
            </a:r>
            <a:r>
              <a:rPr kumimoji="0" lang="en-GB" altLang="en-US" sz="1800" b="0"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polo shirt with </a:t>
            </a:r>
            <a:r>
              <a:rPr kumimoji="0" lang="en-GB" altLang="en-US" sz="1800" b="0" i="0" u="none" strike="noStrike" cap="none" normalizeH="0" baseline="0" dirty="0" err="1">
                <a:ln>
                  <a:noFill/>
                </a:ln>
                <a:solidFill>
                  <a:srgbClr val="000000"/>
                </a:solidFill>
                <a:effectLst/>
                <a:latin typeface="Comic Sans MS" panose="030F0702030302020204" pitchFamily="66" charset="0"/>
                <a:ea typeface="Calibri" panose="020F0502020204030204" pitchFamily="34" charset="0"/>
                <a:cs typeface="Calibri" panose="020F0502020204030204" pitchFamily="34" charset="0"/>
              </a:rPr>
              <a:t>Beaconfields</a:t>
            </a:r>
            <a:r>
              <a:rPr kumimoji="0" lang="en-GB" altLang="en-US" sz="1800" b="0"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logo</a:t>
            </a:r>
            <a:endParaRPr kumimoji="0" lang="en-GB"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dirty="0">
                <a:latin typeface="Comic Sans MS" panose="030F0702030302020204" pitchFamily="66" charset="0"/>
                <a:ea typeface="Calibri" panose="020F0502020204030204" pitchFamily="34" charset="0"/>
                <a:cs typeface="Calibri" panose="020F0502020204030204" pitchFamily="34" charset="0"/>
              </a:rPr>
              <a:t> Red </a:t>
            </a:r>
            <a:r>
              <a:rPr kumimoji="0" lang="en-GB" altLang="en-US" sz="1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or cardigan with </a:t>
            </a:r>
            <a:r>
              <a:rPr kumimoji="0" lang="en-GB" altLang="en-US" sz="1800" b="0" i="0" u="none" strike="noStrike" cap="none" normalizeH="0" baseline="0" dirty="0" err="1">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Beaconfields</a:t>
            </a:r>
            <a:r>
              <a:rPr kumimoji="0" lang="en-GB" altLang="en-US" sz="1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 logo</a:t>
            </a:r>
            <a:endParaRPr kumimoji="0" lang="en-GB"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bmk="_Hlk137459765">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Grey skirt, pinafore, grey </a:t>
            </a:r>
            <a:r>
              <a:rPr kumimoji="0" lang="en-GB" altLang="en-US" sz="1800" b="0" i="0" u="none" strike="noStrike" cap="none" normalizeH="0" baseline="0" dirty="0" bmk="_Hlk137459765">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leggings</a:t>
            </a:r>
            <a:r>
              <a:rPr kumimoji="0" lang="en-GB" altLang="en-US" sz="1800" b="0" i="0" u="none" strike="noStrike" cap="none" normalizeH="0" baseline="0" dirty="0" bmk="_Hlk137459765">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 grey trousers</a:t>
            </a:r>
            <a:r>
              <a:rPr kumimoji="0" lang="en-GB" altLang="en-US" sz="1800" b="0" i="0" u="none" strike="noStrike" cap="none" normalizeH="0" baseline="0" dirty="0" bmk="">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/Joggers</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dirty="0" bmk="">
                <a:latin typeface="Comic Sans MS" panose="030F0702030302020204" pitchFamily="66" charset="0"/>
                <a:cs typeface="Calibri" panose="020F0502020204030204" pitchFamily="34" charset="0"/>
              </a:rPr>
              <a:t>G</a:t>
            </a:r>
            <a:r>
              <a:rPr lang="en-GB" altLang="en-US" dirty="0" err="1" bmk="">
                <a:latin typeface="Comic Sans MS" panose="030F0702030302020204" pitchFamily="66" charset="0"/>
                <a:cs typeface="Calibri" panose="020F0502020204030204" pitchFamily="34" charset="0"/>
              </a:rPr>
              <a:t>rey</a:t>
            </a:r>
            <a:r>
              <a:rPr lang="en-GB" altLang="en-US" dirty="0" bmk="">
                <a:latin typeface="Comic Sans MS" panose="030F0702030302020204" pitchFamily="66" charset="0"/>
                <a:cs typeface="Calibri" panose="020F0502020204030204" pitchFamily="34" charset="0"/>
              </a:rPr>
              <a:t> or white socks</a:t>
            </a:r>
          </a:p>
          <a:p>
            <a:pPr marL="0" marR="0" lvl="0" indent="0" algn="l" defTabSz="914400" rtl="0" eaLnBrk="0" fontAlgn="base" latinLnBrk="0" hangingPunct="0">
              <a:lnSpc>
                <a:spcPct val="100000"/>
              </a:lnSpc>
              <a:spcBef>
                <a:spcPct val="0"/>
              </a:spcBef>
              <a:spcAft>
                <a:spcPct val="0"/>
              </a:spcAft>
              <a:buClrTx/>
              <a:buSzTx/>
              <a:tabLst/>
            </a:pPr>
            <a:endParaRPr kumimoji="0" lang="en-GB" altLang="en-US" sz="400" b="0" i="0" u="none" strike="noStrike" cap="none" normalizeH="0" baseline="0" dirty="0" bmk="">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bmk="">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Black shoes</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dirty="0" bmk="">
                <a:latin typeface="Comic Sans MS" panose="030F0702030302020204" pitchFamily="66" charset="0"/>
                <a:cs typeface="Calibri" panose="020F0502020204030204" pitchFamily="34" charset="0"/>
              </a:rPr>
              <a:t>L</a:t>
            </a:r>
            <a:r>
              <a:rPr lang="en-GB" altLang="en-US" dirty="0" err="1" bmk="">
                <a:latin typeface="Comic Sans MS" panose="030F0702030302020204" pitchFamily="66" charset="0"/>
                <a:cs typeface="Calibri" panose="020F0502020204030204" pitchFamily="34" charset="0"/>
              </a:rPr>
              <a:t>ong</a:t>
            </a:r>
            <a:r>
              <a:rPr lang="en-GB" altLang="en-US" dirty="0" bmk="">
                <a:latin typeface="Comic Sans MS" panose="030F0702030302020204" pitchFamily="66" charset="0"/>
                <a:cs typeface="Calibri" panose="020F0502020204030204" pitchFamily="34" charset="0"/>
              </a:rPr>
              <a:t> hair must be tied up with yellow or blue hair accessories.</a:t>
            </a:r>
            <a:endParaRPr kumimoji="0" lang="en-GB" altLang="en-US" sz="400" b="0" i="0" u="none" strike="noStrike" cap="none" normalizeH="0" baseline="0" dirty="0" bmk="">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bmk="">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Coat with a hood</a:t>
            </a:r>
            <a:endParaRPr kumimoji="0" lang="en-GB"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Puddle suit if your child has one as we go out in all weathers and </a:t>
            </a:r>
          </a:p>
          <a:p>
            <a:pPr marL="0" marR="0" lvl="0" indent="0" algn="l" defTabSz="914400" rtl="0" eaLnBrk="0" fontAlgn="base" latinLnBrk="0" hangingPunct="0">
              <a:lnSpc>
                <a:spcPct val="100000"/>
              </a:lnSpc>
              <a:spcBef>
                <a:spcPct val="0"/>
              </a:spcBef>
              <a:spcAft>
                <a:spcPct val="0"/>
              </a:spcAft>
              <a:buClrTx/>
              <a:buSzTx/>
              <a:tabLst/>
            </a:pPr>
            <a:r>
              <a:rPr kumimoji="0" lang="en-GB" altLang="en-US" sz="1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jumping in puddles is one of our favourite activities.</a:t>
            </a:r>
            <a:endParaRPr kumimoji="0" lang="en-GB"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049" name="Picture 9382">
            <a:extLst>
              <a:ext uri="{FF2B5EF4-FFF2-40B4-BE49-F238E27FC236}">
                <a16:creationId xmlns:a16="http://schemas.microsoft.com/office/drawing/2014/main" id="{2061F827-5668-40EA-83F9-F4092C44523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420" y="6068484"/>
            <a:ext cx="6696075" cy="295275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4613262C-F606-477A-A7A1-C81BADC30BA9}"/>
              </a:ext>
            </a:extLst>
          </p:cNvPr>
          <p:cNvSpPr/>
          <p:nvPr/>
        </p:nvSpPr>
        <p:spPr>
          <a:xfrm>
            <a:off x="1354016" y="6454787"/>
            <a:ext cx="5250576" cy="1444242"/>
          </a:xfrm>
          <a:prstGeom prst="rect">
            <a:avLst/>
          </a:prstGeom>
        </p:spPr>
        <p:txBody>
          <a:bodyPr wrap="square">
            <a:spAutoFit/>
          </a:bodyPr>
          <a:lstStyle/>
          <a:p>
            <a:pPr algn="ctr">
              <a:lnSpc>
                <a:spcPct val="107000"/>
              </a:lnSpc>
              <a:spcAft>
                <a:spcPts val="800"/>
              </a:spcAft>
            </a:pP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Uniform</a:t>
            </a:r>
            <a:r>
              <a:rPr lang="en-GB" spc="315" dirty="0">
                <a:solidFill>
                  <a:srgbClr val="000000"/>
                </a:solidFill>
                <a:latin typeface="Comic Sans MS" panose="030F0702030302020204" pitchFamily="66" charset="0"/>
                <a:ea typeface="Calibri" panose="020F0502020204030204" pitchFamily="34" charset="0"/>
                <a:cs typeface="Calibri" panose="020F0502020204030204" pitchFamily="34" charset="0"/>
              </a:rPr>
              <a:t> </a:t>
            </a: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can</a:t>
            </a:r>
            <a:r>
              <a:rPr lang="en-GB" spc="315" dirty="0">
                <a:solidFill>
                  <a:srgbClr val="000000"/>
                </a:solidFill>
                <a:latin typeface="Comic Sans MS" panose="030F0702030302020204" pitchFamily="66" charset="0"/>
                <a:ea typeface="Calibri" panose="020F0502020204030204" pitchFamily="34" charset="0"/>
                <a:cs typeface="Calibri" panose="020F0502020204030204" pitchFamily="34" charset="0"/>
              </a:rPr>
              <a:t> </a:t>
            </a: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be</a:t>
            </a:r>
            <a:r>
              <a:rPr lang="en-GB" spc="315" dirty="0">
                <a:solidFill>
                  <a:srgbClr val="000000"/>
                </a:solidFill>
                <a:latin typeface="Comic Sans MS" panose="030F0702030302020204" pitchFamily="66" charset="0"/>
                <a:ea typeface="Calibri" panose="020F0502020204030204" pitchFamily="34" charset="0"/>
                <a:cs typeface="Calibri" panose="020F0502020204030204" pitchFamily="34" charset="0"/>
              </a:rPr>
              <a:t> </a:t>
            </a: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purchased</a:t>
            </a:r>
            <a:endParaRPr lang="en-GB" sz="1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from:</a:t>
            </a:r>
            <a:endParaRPr lang="en-GB" sz="1000" dirty="0">
              <a:latin typeface="Calibri" panose="020F0502020204030204" pitchFamily="34" charset="0"/>
              <a:ea typeface="Calibri" panose="020F0502020204030204" pitchFamily="34" charset="0"/>
              <a:cs typeface="Times New Roman" panose="02020603050405020304" pitchFamily="18" charset="0"/>
            </a:endParaRPr>
          </a:p>
          <a:p>
            <a:r>
              <a:rPr lang="en-GB" u="sng" dirty="0">
                <a:solidFill>
                  <a:srgbClr val="0563C1"/>
                </a:solidFill>
                <a:latin typeface="Comic Sans MS" panose="030F0702030302020204" pitchFamily="66" charset="0"/>
                <a:ea typeface="Calibri" panose="020F0502020204030204" pitchFamily="34" charset="0"/>
                <a:cs typeface="Calibri" panose="020F0502020204030204" pitchFamily="34" charset="0"/>
                <a:hlinkClick r:id="rId7"/>
              </a:rPr>
              <a:t>https://crestedschoolwear.co.uk</a:t>
            </a: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 or crested wear school shop in the town</a:t>
            </a:r>
            <a:endParaRPr lang="en-GB" dirty="0"/>
          </a:p>
        </p:txBody>
      </p:sp>
    </p:spTree>
    <p:extLst>
      <p:ext uri="{BB962C8B-B14F-4D97-AF65-F5344CB8AC3E}">
        <p14:creationId xmlns:p14="http://schemas.microsoft.com/office/powerpoint/2010/main" val="3458609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1707775"/>
          </a:xfrm>
          <a:prstGeom prst="rect">
            <a:avLst/>
          </a:prstGeom>
        </p:spPr>
        <p:txBody>
          <a:bodyPr lIns="0" tIns="0" rIns="0" bIns="0" rtlCol="0" anchor="t">
            <a:spAutoFit/>
          </a:bodyPr>
          <a:lstStyle/>
          <a:p>
            <a:pPr algn="just">
              <a:lnSpc>
                <a:spcPts val="2491"/>
              </a:lnSpc>
            </a:pPr>
            <a:endParaRPr lang="en-US" sz="1779" dirty="0">
              <a:solidFill>
                <a:srgbClr val="0D283F"/>
              </a:solidFill>
              <a:latin typeface="Bryndan Write"/>
            </a:endParaRPr>
          </a:p>
          <a:p>
            <a:pPr algn="just">
              <a:lnSpc>
                <a:spcPts val="2491"/>
              </a:lnSpc>
            </a:pPr>
            <a:endParaRPr lang="en-US" sz="1779" dirty="0">
              <a:solidFill>
                <a:srgbClr val="0D283F"/>
              </a:solidFill>
              <a:latin typeface="Bryndan Write"/>
            </a:endParaRPr>
          </a:p>
          <a:p>
            <a:pPr algn="just">
              <a:lnSpc>
                <a:spcPts val="2491"/>
              </a:lnSpc>
            </a:pPr>
            <a:r>
              <a:rPr lang="en-US" sz="1779" dirty="0">
                <a:solidFill>
                  <a:srgbClr val="000000"/>
                </a:solidFill>
                <a:latin typeface="Bryndan Write"/>
              </a:rPr>
              <a:t> </a:t>
            </a:r>
          </a:p>
          <a:p>
            <a:pPr algn="just">
              <a:lnSpc>
                <a:spcPts val="3051"/>
              </a:lnSpc>
            </a:pPr>
            <a:endParaRPr lang="en-US" sz="1779" dirty="0">
              <a:solidFill>
                <a:srgbClr val="000000"/>
              </a:solidFill>
              <a:latin typeface="Bryndan Write"/>
            </a:endParaRPr>
          </a:p>
          <a:p>
            <a:pPr algn="ctr">
              <a:lnSpc>
                <a:spcPts val="3051"/>
              </a:lnSpc>
              <a:spcBef>
                <a:spcPct val="0"/>
              </a:spcBef>
            </a:pPr>
            <a:endParaRPr lang="en-US" sz="1779" dirty="0">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568379" y="314035"/>
            <a:ext cx="4419742"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Permissions</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Rectangle 7">
            <a:extLst>
              <a:ext uri="{FF2B5EF4-FFF2-40B4-BE49-F238E27FC236}">
                <a16:creationId xmlns:a16="http://schemas.microsoft.com/office/drawing/2014/main" id="{2049F2AC-92AA-4574-AD19-90A6148B40BE}"/>
              </a:ext>
            </a:extLst>
          </p:cNvPr>
          <p:cNvSpPr/>
          <p:nvPr/>
        </p:nvSpPr>
        <p:spPr>
          <a:xfrm>
            <a:off x="736771" y="2184809"/>
            <a:ext cx="5667375" cy="343492"/>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FE2A086-AC38-4FEE-A0A4-D8A5E19A4453}"/>
              </a:ext>
            </a:extLst>
          </p:cNvPr>
          <p:cNvSpPr/>
          <p:nvPr/>
        </p:nvSpPr>
        <p:spPr>
          <a:xfrm>
            <a:off x="736772" y="2991825"/>
            <a:ext cx="6258914" cy="343492"/>
          </a:xfrm>
          <a:prstGeom prst="rect">
            <a:avLst/>
          </a:prstGeom>
        </p:spPr>
        <p:txBody>
          <a:bodyPr wrap="square">
            <a:spAutoFit/>
          </a:bodyPr>
          <a:lstStyle/>
          <a:p>
            <a:pPr>
              <a:lnSpc>
                <a:spcPct val="107000"/>
              </a:lnSpc>
              <a:spcAft>
                <a:spcPts val="800"/>
              </a:spcAft>
            </a:pPr>
            <a:r>
              <a:rPr lang="en-GB" sz="1600" dirty="0">
                <a:latin typeface="Comic Sans MS" panose="030F0702030302020204" pitchFamily="66" charset="0"/>
                <a:ea typeface="Calibri" panose="020F0502020204030204" pitchFamily="34" charset="0"/>
                <a:cs typeface="Tahoma" panose="020B060403050404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48BC866D-4E82-41D7-8E24-8677CD05D9B1}"/>
              </a:ext>
            </a:extLst>
          </p:cNvPr>
          <p:cNvGraphicFramePr>
            <a:graphicFrameLocks noGrp="1"/>
          </p:cNvGraphicFramePr>
          <p:nvPr>
            <p:extLst>
              <p:ext uri="{D42A27DB-BD31-4B8C-83A1-F6EECF244321}">
                <p14:modId xmlns:p14="http://schemas.microsoft.com/office/powerpoint/2010/main" val="2933175879"/>
              </p:ext>
            </p:extLst>
          </p:nvPr>
        </p:nvGraphicFramePr>
        <p:xfrm>
          <a:off x="772328" y="2065447"/>
          <a:ext cx="5807775" cy="6980618"/>
        </p:xfrm>
        <a:graphic>
          <a:graphicData uri="http://schemas.openxmlformats.org/drawingml/2006/table">
            <a:tbl>
              <a:tblPr firstRow="1" firstCol="1" bandRow="1">
                <a:tableStyleId>{5940675A-B579-460E-94D1-54222C63F5DA}</a:tableStyleId>
              </a:tblPr>
              <a:tblGrid>
                <a:gridCol w="5807775">
                  <a:extLst>
                    <a:ext uri="{9D8B030D-6E8A-4147-A177-3AD203B41FA5}">
                      <a16:colId xmlns:a16="http://schemas.microsoft.com/office/drawing/2014/main" val="2152112187"/>
                    </a:ext>
                  </a:extLst>
                </a:gridCol>
              </a:tblGrid>
              <a:tr h="1758018">
                <a:tc>
                  <a:txBody>
                    <a:bodyPr/>
                    <a:lstStyle/>
                    <a:p>
                      <a:pPr>
                        <a:lnSpc>
                          <a:spcPct val="107000"/>
                        </a:lnSpc>
                        <a:spcAft>
                          <a:spcPts val="0"/>
                        </a:spcAft>
                      </a:pPr>
                      <a:r>
                        <a:rPr lang="en-GB" sz="1200" dirty="0">
                          <a:effectLst/>
                        </a:rPr>
                        <a:t>I am happy for my child to taste different foods and drink at nursery.</a:t>
                      </a:r>
                      <a:endParaRPr lang="en-GB" sz="700" dirty="0">
                        <a:effectLst/>
                      </a:endParaRPr>
                    </a:p>
                    <a:p>
                      <a:pPr>
                        <a:lnSpc>
                          <a:spcPct val="107000"/>
                        </a:lnSpc>
                        <a:spcAft>
                          <a:spcPts val="0"/>
                        </a:spcAft>
                      </a:pPr>
                      <a:r>
                        <a:rPr lang="en-GB" sz="1200" dirty="0">
                          <a:effectLst/>
                        </a:rPr>
                        <a:t> </a:t>
                      </a:r>
                      <a:endParaRPr lang="en-GB" sz="700" dirty="0">
                        <a:effectLst/>
                      </a:endParaRPr>
                    </a:p>
                    <a:p>
                      <a:pPr>
                        <a:lnSpc>
                          <a:spcPct val="107000"/>
                        </a:lnSpc>
                        <a:spcAft>
                          <a:spcPts val="0"/>
                        </a:spcAft>
                      </a:pPr>
                      <a:r>
                        <a:rPr lang="en-GB" sz="1200" dirty="0">
                          <a:effectLst/>
                        </a:rPr>
                        <a:t>Sign …………………………………………………………… Date……………………………………………….</a:t>
                      </a:r>
                      <a:endParaRPr lang="en-GB" sz="700" dirty="0">
                        <a:effectLst/>
                      </a:endParaRPr>
                    </a:p>
                    <a:p>
                      <a:pPr>
                        <a:lnSpc>
                          <a:spcPct val="107000"/>
                        </a:lnSpc>
                        <a:spcAft>
                          <a:spcPts val="0"/>
                        </a:spcAft>
                      </a:pPr>
                      <a:r>
                        <a:rPr lang="en-GB" sz="12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4409" marR="44409" marT="0" marB="0"/>
                </a:tc>
                <a:extLst>
                  <a:ext uri="{0D108BD9-81ED-4DB2-BD59-A6C34878D82A}">
                    <a16:rowId xmlns:a16="http://schemas.microsoft.com/office/drawing/2014/main" val="1238027995"/>
                  </a:ext>
                </a:extLst>
              </a:tr>
              <a:tr h="1758018">
                <a:tc>
                  <a:txBody>
                    <a:bodyPr/>
                    <a:lstStyle/>
                    <a:p>
                      <a:pPr>
                        <a:lnSpc>
                          <a:spcPct val="107000"/>
                        </a:lnSpc>
                        <a:spcAft>
                          <a:spcPts val="0"/>
                        </a:spcAft>
                      </a:pPr>
                      <a:r>
                        <a:rPr lang="en-GB" sz="1200">
                          <a:effectLst/>
                        </a:rPr>
                        <a:t>I am happy for my child to go on a walk around the local area and visit the park.</a:t>
                      </a:r>
                      <a:endParaRPr lang="en-GB" sz="700">
                        <a:effectLst/>
                      </a:endParaRPr>
                    </a:p>
                    <a:p>
                      <a:pPr>
                        <a:lnSpc>
                          <a:spcPct val="107000"/>
                        </a:lnSpc>
                        <a:spcAft>
                          <a:spcPts val="0"/>
                        </a:spcAft>
                      </a:pPr>
                      <a:r>
                        <a:rPr lang="en-GB" sz="1200">
                          <a:effectLst/>
                        </a:rPr>
                        <a:t> </a:t>
                      </a:r>
                      <a:endParaRPr lang="en-GB" sz="700">
                        <a:effectLst/>
                      </a:endParaRPr>
                    </a:p>
                    <a:p>
                      <a:pPr>
                        <a:lnSpc>
                          <a:spcPct val="107000"/>
                        </a:lnSpc>
                        <a:spcAft>
                          <a:spcPts val="0"/>
                        </a:spcAft>
                      </a:pPr>
                      <a:r>
                        <a:rPr lang="en-GB" sz="1200">
                          <a:effectLst/>
                        </a:rPr>
                        <a:t>Sign …………………………………………………………… </a:t>
                      </a:r>
                      <a:endParaRPr lang="en-GB" sz="700">
                        <a:effectLst/>
                      </a:endParaRPr>
                    </a:p>
                    <a:p>
                      <a:pPr>
                        <a:lnSpc>
                          <a:spcPct val="107000"/>
                        </a:lnSpc>
                        <a:spcAft>
                          <a:spcPts val="0"/>
                        </a:spcAft>
                      </a:pPr>
                      <a:r>
                        <a:rPr lang="en-GB" sz="1200">
                          <a:effectLst/>
                        </a:rPr>
                        <a:t>Date ……………………………………………</a:t>
                      </a:r>
                      <a:endParaRPr lang="en-GB" sz="700">
                        <a:effectLst/>
                      </a:endParaRPr>
                    </a:p>
                    <a:p>
                      <a:pPr>
                        <a:lnSpc>
                          <a:spcPct val="107000"/>
                        </a:lnSpc>
                        <a:spcAft>
                          <a:spcPts val="0"/>
                        </a:spcAft>
                      </a:pPr>
                      <a:r>
                        <a:rPr lang="en-GB" sz="12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4409" marR="44409" marT="0" marB="0"/>
                </a:tc>
                <a:extLst>
                  <a:ext uri="{0D108BD9-81ED-4DB2-BD59-A6C34878D82A}">
                    <a16:rowId xmlns:a16="http://schemas.microsoft.com/office/drawing/2014/main" val="3354482119"/>
                  </a:ext>
                </a:extLst>
              </a:tr>
              <a:tr h="1706564">
                <a:tc>
                  <a:txBody>
                    <a:bodyPr/>
                    <a:lstStyle/>
                    <a:p>
                      <a:pPr>
                        <a:lnSpc>
                          <a:spcPct val="107000"/>
                        </a:lnSpc>
                        <a:spcAft>
                          <a:spcPts val="0"/>
                        </a:spcAft>
                      </a:pPr>
                      <a:r>
                        <a:rPr lang="en-GB" sz="1200" dirty="0">
                          <a:effectLst/>
                        </a:rPr>
                        <a:t>I am happy for staff to apply sun cream to my child if </a:t>
                      </a:r>
                      <a:endParaRPr lang="en-GB" sz="700" dirty="0">
                        <a:effectLst/>
                      </a:endParaRPr>
                    </a:p>
                    <a:p>
                      <a:pPr>
                        <a:lnSpc>
                          <a:spcPct val="107000"/>
                        </a:lnSpc>
                        <a:spcAft>
                          <a:spcPts val="0"/>
                        </a:spcAft>
                      </a:pPr>
                      <a:r>
                        <a:rPr lang="en-GB" sz="1200" dirty="0">
                          <a:effectLst/>
                        </a:rPr>
                        <a:t>Requested by parents.</a:t>
                      </a:r>
                      <a:endParaRPr lang="en-GB" sz="700" dirty="0">
                        <a:effectLst/>
                      </a:endParaRPr>
                    </a:p>
                    <a:p>
                      <a:pPr>
                        <a:lnSpc>
                          <a:spcPct val="107000"/>
                        </a:lnSpc>
                        <a:spcAft>
                          <a:spcPts val="0"/>
                        </a:spcAft>
                      </a:pPr>
                      <a:r>
                        <a:rPr lang="en-GB" sz="1200" dirty="0">
                          <a:effectLst/>
                        </a:rPr>
                        <a:t>Sign ………………………………………………………… Date………………………………………………….</a:t>
                      </a:r>
                      <a:endParaRPr lang="en-GB" sz="700" dirty="0">
                        <a:effectLst/>
                      </a:endParaRPr>
                    </a:p>
                    <a:p>
                      <a:pPr>
                        <a:lnSpc>
                          <a:spcPct val="107000"/>
                        </a:lnSpc>
                        <a:spcAft>
                          <a:spcPts val="0"/>
                        </a:spcAft>
                      </a:pPr>
                      <a:r>
                        <a:rPr lang="en-GB" sz="12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4409" marR="44409" marT="0" marB="0"/>
                </a:tc>
                <a:extLst>
                  <a:ext uri="{0D108BD9-81ED-4DB2-BD59-A6C34878D82A}">
                    <a16:rowId xmlns:a16="http://schemas.microsoft.com/office/drawing/2014/main" val="493164224"/>
                  </a:ext>
                </a:extLst>
              </a:tr>
              <a:tr h="1758018">
                <a:tc>
                  <a:txBody>
                    <a:bodyPr/>
                    <a:lstStyle/>
                    <a:p>
                      <a:pPr>
                        <a:lnSpc>
                          <a:spcPct val="107000"/>
                        </a:lnSpc>
                        <a:spcAft>
                          <a:spcPts val="0"/>
                        </a:spcAft>
                      </a:pPr>
                      <a:r>
                        <a:rPr lang="en-GB" sz="1200" dirty="0">
                          <a:effectLst/>
                        </a:rPr>
                        <a:t>I give permission for school to share information with my child’s Health Visitor if needed.</a:t>
                      </a:r>
                      <a:endParaRPr lang="en-GB" sz="700" dirty="0">
                        <a:effectLst/>
                      </a:endParaRPr>
                    </a:p>
                    <a:p>
                      <a:pPr>
                        <a:lnSpc>
                          <a:spcPct val="107000"/>
                        </a:lnSpc>
                        <a:spcAft>
                          <a:spcPts val="0"/>
                        </a:spcAft>
                      </a:pPr>
                      <a:r>
                        <a:rPr lang="en-GB" sz="1200" dirty="0">
                          <a:effectLst/>
                        </a:rPr>
                        <a:t> </a:t>
                      </a:r>
                      <a:endParaRPr lang="en-GB" sz="700" dirty="0">
                        <a:effectLst/>
                      </a:endParaRPr>
                    </a:p>
                    <a:p>
                      <a:pPr>
                        <a:lnSpc>
                          <a:spcPct val="107000"/>
                        </a:lnSpc>
                        <a:spcAft>
                          <a:spcPts val="0"/>
                        </a:spcAft>
                      </a:pPr>
                      <a:r>
                        <a:rPr lang="en-GB" sz="1200" dirty="0">
                          <a:effectLst/>
                        </a:rPr>
                        <a:t>Sign……………………………………………………………. Date……………………………………………….</a:t>
                      </a:r>
                      <a:endParaRPr lang="en-GB" sz="700" dirty="0">
                        <a:effectLst/>
                      </a:endParaRPr>
                    </a:p>
                    <a:p>
                      <a:pPr>
                        <a:lnSpc>
                          <a:spcPct val="107000"/>
                        </a:lnSpc>
                        <a:spcAft>
                          <a:spcPts val="0"/>
                        </a:spcAft>
                      </a:pPr>
                      <a:r>
                        <a:rPr lang="en-GB" sz="12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4409" marR="44409" marT="0" marB="0"/>
                </a:tc>
                <a:extLst>
                  <a:ext uri="{0D108BD9-81ED-4DB2-BD59-A6C34878D82A}">
                    <a16:rowId xmlns:a16="http://schemas.microsoft.com/office/drawing/2014/main" val="2955049009"/>
                  </a:ext>
                </a:extLst>
              </a:tr>
            </a:tbl>
          </a:graphicData>
        </a:graphic>
      </p:graphicFrame>
    </p:spTree>
    <p:extLst>
      <p:ext uri="{BB962C8B-B14F-4D97-AF65-F5344CB8AC3E}">
        <p14:creationId xmlns:p14="http://schemas.microsoft.com/office/powerpoint/2010/main" val="2155597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95BDCF9B99DE41938656DDC941EA8B" ma:contentTypeVersion="4" ma:contentTypeDescription="Create a new document." ma:contentTypeScope="" ma:versionID="094bc3c4e5d2a67bc96e08f3a6a12e50">
  <xsd:schema xmlns:xsd="http://www.w3.org/2001/XMLSchema" xmlns:xs="http://www.w3.org/2001/XMLSchema" xmlns:p="http://schemas.microsoft.com/office/2006/metadata/properties" xmlns:ns2="1678fd6c-2fa4-4b12-85f1-7430de0222a4" targetNamespace="http://schemas.microsoft.com/office/2006/metadata/properties" ma:root="true" ma:fieldsID="faf1f27be596e79f9cdcd5935d839d46" ns2:_="">
    <xsd:import namespace="1678fd6c-2fa4-4b12-85f1-7430de0222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78fd6c-2fa4-4b12-85f1-7430de0222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F35AF1B-C370-43D8-AD24-D2F0501D1741}"/>
</file>

<file path=customXml/itemProps2.xml><?xml version="1.0" encoding="utf-8"?>
<ds:datastoreItem xmlns:ds="http://schemas.openxmlformats.org/officeDocument/2006/customXml" ds:itemID="{9E6FB8C7-6794-4021-A6B0-E21B644910EB}"/>
</file>

<file path=customXml/itemProps3.xml><?xml version="1.0" encoding="utf-8"?>
<ds:datastoreItem xmlns:ds="http://schemas.openxmlformats.org/officeDocument/2006/customXml" ds:itemID="{BE978DC9-EA63-4FD2-B90E-6CA76D79CEF7}"/>
</file>

<file path=docProps/app.xml><?xml version="1.0" encoding="utf-8"?>
<Properties xmlns="http://schemas.openxmlformats.org/officeDocument/2006/extended-properties" xmlns:vt="http://schemas.openxmlformats.org/officeDocument/2006/docPropsVTypes">
  <Template/>
  <TotalTime>91</TotalTime>
  <Words>1205</Words>
  <Application>Microsoft Office PowerPoint</Application>
  <PresentationFormat>Custom</PresentationFormat>
  <Paragraphs>181</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Calibri</vt:lpstr>
      <vt:lpstr>Arial</vt:lpstr>
      <vt:lpstr>Quicksand Bold</vt:lpstr>
      <vt:lpstr>Times New Roman</vt:lpstr>
      <vt:lpstr>Bryndan Write</vt:lpstr>
      <vt:lpstr>Symbol</vt:lpstr>
      <vt:lpstr>Tahoma</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Beaconfields Base Prospectus</dc:title>
  <dc:creator>Kate Bills (Parkside Primary School)</dc:creator>
  <cp:lastModifiedBy>Rebecca Bell (Parkside Primary School)</cp:lastModifiedBy>
  <cp:revision>13</cp:revision>
  <dcterms:created xsi:type="dcterms:W3CDTF">2006-08-16T00:00:00Z</dcterms:created>
  <dcterms:modified xsi:type="dcterms:W3CDTF">2024-07-16T08:55:07Z</dcterms:modified>
  <dc:identifier>DAGHK5osaSg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0x010100B295BDCF9B99DE41938656DDC941EA8B</vt:lpwstr>
  </property>
</Properties>
</file>