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2" r:id="rId6"/>
    <p:sldId id="257" r:id="rId7"/>
    <p:sldId id="259" r:id="rId8"/>
    <p:sldId id="260" r:id="rId9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85F43D7-2386-C4F0-FFA7-3CBACC44FC0A}" v="58" dt="2024-10-01T10:33:18.699"/>
    <p1510:client id="{A48233A8-E331-4212-83B5-55CF56382057}" v="1" dt="2024-10-01T11:19:45.87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3258" y="72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uth Gee (Beaconfields Primary School)" userId="72f02605-4abe-4fc2-ab99-1cb28f9aa140" providerId="ADAL" clId="{A48233A8-E331-4212-83B5-55CF56382057}"/>
    <pc:docChg chg="custSel modSld">
      <pc:chgData name="Ruth Gee (Beaconfields Primary School)" userId="72f02605-4abe-4fc2-ab99-1cb28f9aa140" providerId="ADAL" clId="{A48233A8-E331-4212-83B5-55CF56382057}" dt="2024-10-01T11:40:37.756" v="322" actId="20577"/>
      <pc:docMkLst>
        <pc:docMk/>
      </pc:docMkLst>
      <pc:sldChg chg="addSp modSp mod">
        <pc:chgData name="Ruth Gee (Beaconfields Primary School)" userId="72f02605-4abe-4fc2-ab99-1cb28f9aa140" providerId="ADAL" clId="{A48233A8-E331-4212-83B5-55CF56382057}" dt="2024-10-01T11:22:22.120" v="166" actId="1035"/>
        <pc:sldMkLst>
          <pc:docMk/>
          <pc:sldMk cId="3135285574" sldId="256"/>
        </pc:sldMkLst>
        <pc:spChg chg="add mod">
          <ac:chgData name="Ruth Gee (Beaconfields Primary School)" userId="72f02605-4abe-4fc2-ab99-1cb28f9aa140" providerId="ADAL" clId="{A48233A8-E331-4212-83B5-55CF56382057}" dt="2024-10-01T11:22:22.120" v="166" actId="1035"/>
          <ac:spMkLst>
            <pc:docMk/>
            <pc:sldMk cId="3135285574" sldId="256"/>
            <ac:spMk id="3" creationId="{CB6470AD-BD73-70A1-D8C7-05A18CE1BE50}"/>
          </ac:spMkLst>
        </pc:spChg>
        <pc:spChg chg="mod">
          <ac:chgData name="Ruth Gee (Beaconfields Primary School)" userId="72f02605-4abe-4fc2-ab99-1cb28f9aa140" providerId="ADAL" clId="{A48233A8-E331-4212-83B5-55CF56382057}" dt="2024-10-01T11:22:15.071" v="137" actId="1076"/>
          <ac:spMkLst>
            <pc:docMk/>
            <pc:sldMk cId="3135285574" sldId="256"/>
            <ac:spMk id="5" creationId="{CEEE1C16-0BAB-449B-ADE9-21405DB97074}"/>
          </ac:spMkLst>
        </pc:spChg>
        <pc:picChg chg="mod">
          <ac:chgData name="Ruth Gee (Beaconfields Primary School)" userId="72f02605-4abe-4fc2-ab99-1cb28f9aa140" providerId="ADAL" clId="{A48233A8-E331-4212-83B5-55CF56382057}" dt="2024-10-01T11:22:22.120" v="166" actId="1035"/>
          <ac:picMkLst>
            <pc:docMk/>
            <pc:sldMk cId="3135285574" sldId="256"/>
            <ac:picMk id="2" creationId="{CAC72FD7-95D2-60B8-65CC-15300CDF8138}"/>
          </ac:picMkLst>
        </pc:picChg>
      </pc:sldChg>
      <pc:sldChg chg="modSp mod">
        <pc:chgData name="Ruth Gee (Beaconfields Primary School)" userId="72f02605-4abe-4fc2-ab99-1cb28f9aa140" providerId="ADAL" clId="{A48233A8-E331-4212-83B5-55CF56382057}" dt="2024-10-01T11:29:56.903" v="263" actId="20577"/>
        <pc:sldMkLst>
          <pc:docMk/>
          <pc:sldMk cId="1777066570" sldId="257"/>
        </pc:sldMkLst>
        <pc:spChg chg="mod">
          <ac:chgData name="Ruth Gee (Beaconfields Primary School)" userId="72f02605-4abe-4fc2-ab99-1cb28f9aa140" providerId="ADAL" clId="{A48233A8-E331-4212-83B5-55CF56382057}" dt="2024-10-01T11:29:56.903" v="263" actId="20577"/>
          <ac:spMkLst>
            <pc:docMk/>
            <pc:sldMk cId="1777066570" sldId="257"/>
            <ac:spMk id="3" creationId="{4D6A0797-4090-3A79-E3E9-0A4D8D8DBB4F}"/>
          </ac:spMkLst>
        </pc:spChg>
      </pc:sldChg>
      <pc:sldChg chg="modSp mod">
        <pc:chgData name="Ruth Gee (Beaconfields Primary School)" userId="72f02605-4abe-4fc2-ab99-1cb28f9aa140" providerId="ADAL" clId="{A48233A8-E331-4212-83B5-55CF56382057}" dt="2024-10-01T11:36:15.271" v="297" actId="6549"/>
        <pc:sldMkLst>
          <pc:docMk/>
          <pc:sldMk cId="1185817565" sldId="259"/>
        </pc:sldMkLst>
        <pc:spChg chg="mod">
          <ac:chgData name="Ruth Gee (Beaconfields Primary School)" userId="72f02605-4abe-4fc2-ab99-1cb28f9aa140" providerId="ADAL" clId="{A48233A8-E331-4212-83B5-55CF56382057}" dt="2024-10-01T11:36:15.271" v="297" actId="6549"/>
          <ac:spMkLst>
            <pc:docMk/>
            <pc:sldMk cId="1185817565" sldId="259"/>
            <ac:spMk id="3" creationId="{9032F025-2B5D-B5EA-F16F-46AB7DAFA547}"/>
          </ac:spMkLst>
        </pc:spChg>
      </pc:sldChg>
      <pc:sldChg chg="modSp mod">
        <pc:chgData name="Ruth Gee (Beaconfields Primary School)" userId="72f02605-4abe-4fc2-ab99-1cb28f9aa140" providerId="ADAL" clId="{A48233A8-E331-4212-83B5-55CF56382057}" dt="2024-10-01T11:40:37.756" v="322" actId="20577"/>
        <pc:sldMkLst>
          <pc:docMk/>
          <pc:sldMk cId="3188930085" sldId="260"/>
        </pc:sldMkLst>
        <pc:spChg chg="mod">
          <ac:chgData name="Ruth Gee (Beaconfields Primary School)" userId="72f02605-4abe-4fc2-ab99-1cb28f9aa140" providerId="ADAL" clId="{A48233A8-E331-4212-83B5-55CF56382057}" dt="2024-10-01T11:40:37.756" v="322" actId="20577"/>
          <ac:spMkLst>
            <pc:docMk/>
            <pc:sldMk cId="3188930085" sldId="260"/>
            <ac:spMk id="3" creationId="{0132E6FC-8927-B504-5AB8-EE85DC32D4F5}"/>
          </ac:spMkLst>
        </pc:spChg>
      </pc:sldChg>
      <pc:sldChg chg="modSp mod">
        <pc:chgData name="Ruth Gee (Beaconfields Primary School)" userId="72f02605-4abe-4fc2-ab99-1cb28f9aa140" providerId="ADAL" clId="{A48233A8-E331-4212-83B5-55CF56382057}" dt="2024-10-01T11:27:27.840" v="254" actId="20577"/>
        <pc:sldMkLst>
          <pc:docMk/>
          <pc:sldMk cId="747792335" sldId="262"/>
        </pc:sldMkLst>
        <pc:spChg chg="mod">
          <ac:chgData name="Ruth Gee (Beaconfields Primary School)" userId="72f02605-4abe-4fc2-ab99-1cb28f9aa140" providerId="ADAL" clId="{A48233A8-E331-4212-83B5-55CF56382057}" dt="2024-10-01T11:27:27.840" v="254" actId="20577"/>
          <ac:spMkLst>
            <pc:docMk/>
            <pc:sldMk cId="747792335" sldId="262"/>
            <ac:spMk id="2" creationId="{1D84F7C5-2F3E-43A9-A6CC-76D376D46A10}"/>
          </ac:spMkLst>
        </pc:spChg>
        <pc:picChg chg="mod">
          <ac:chgData name="Ruth Gee (Beaconfields Primary School)" userId="72f02605-4abe-4fc2-ab99-1cb28f9aa140" providerId="ADAL" clId="{A48233A8-E331-4212-83B5-55CF56382057}" dt="2024-10-01T11:23:07.024" v="169" actId="1076"/>
          <ac:picMkLst>
            <pc:docMk/>
            <pc:sldMk cId="747792335" sldId="262"/>
            <ac:picMk id="3" creationId="{09B26F0F-8BC8-F764-8048-270C66793F6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6B8F8-5981-47D3-B51A-10CF295A90BF}" type="datetimeFigureOut">
              <a:rPr lang="en-GB" smtClean="0"/>
              <a:t>01/10/2024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C92BF-3A99-4EF4-8A9B-4C5CF99433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93049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6B8F8-5981-47D3-B51A-10CF295A90BF}" type="datetimeFigureOut">
              <a:rPr lang="en-GB" smtClean="0"/>
              <a:t>01/10/2024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C92BF-3A99-4EF4-8A9B-4C5CF99433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88801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6B8F8-5981-47D3-B51A-10CF295A90BF}" type="datetimeFigureOut">
              <a:rPr lang="en-GB" smtClean="0"/>
              <a:t>01/10/2024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C92BF-3A99-4EF4-8A9B-4C5CF99433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16024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6B8F8-5981-47D3-B51A-10CF295A90BF}" type="datetimeFigureOut">
              <a:rPr lang="en-GB" smtClean="0"/>
              <a:t>01/10/2024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C92BF-3A99-4EF4-8A9B-4C5CF99433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1218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6B8F8-5981-47D3-B51A-10CF295A90BF}" type="datetimeFigureOut">
              <a:rPr lang="en-GB" smtClean="0"/>
              <a:t>01/10/2024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C92BF-3A99-4EF4-8A9B-4C5CF99433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29609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6B8F8-5981-47D3-B51A-10CF295A90BF}" type="datetimeFigureOut">
              <a:rPr lang="en-GB" smtClean="0"/>
              <a:t>01/10/2024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C92BF-3A99-4EF4-8A9B-4C5CF99433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79612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6B8F8-5981-47D3-B51A-10CF295A90BF}" type="datetimeFigureOut">
              <a:rPr lang="en-GB" smtClean="0"/>
              <a:t>01/10/2024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C92BF-3A99-4EF4-8A9B-4C5CF99433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7365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6B8F8-5981-47D3-B51A-10CF295A90BF}" type="datetimeFigureOut">
              <a:rPr lang="en-GB" smtClean="0"/>
              <a:t>01/10/2024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C92BF-3A99-4EF4-8A9B-4C5CF99433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28111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6B8F8-5981-47D3-B51A-10CF295A90BF}" type="datetimeFigureOut">
              <a:rPr lang="en-GB" smtClean="0"/>
              <a:t>01/10/2024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C92BF-3A99-4EF4-8A9B-4C5CF99433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99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6B8F8-5981-47D3-B51A-10CF295A90BF}" type="datetimeFigureOut">
              <a:rPr lang="en-GB" smtClean="0"/>
              <a:t>01/10/2024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C92BF-3A99-4EF4-8A9B-4C5CF99433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221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6B8F8-5981-47D3-B51A-10CF295A90BF}" type="datetimeFigureOut">
              <a:rPr lang="en-GB" smtClean="0"/>
              <a:t>01/10/2024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C92BF-3A99-4EF4-8A9B-4C5CF99433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3333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3A6B8F8-5981-47D3-B51A-10CF295A90BF}" type="datetimeFigureOut">
              <a:rPr lang="en-GB" smtClean="0"/>
              <a:t>01/10/2024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4DC92BF-3A99-4EF4-8A9B-4C5CF99433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0771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andprint Border: Clip Art, Page Border, and Vector Graphics">
            <a:extLst>
              <a:ext uri="{FF2B5EF4-FFF2-40B4-BE49-F238E27FC236}">
                <a16:creationId xmlns:a16="http://schemas.microsoft.com/office/drawing/2014/main" id="{11B1F8BD-7AF8-B7DB-571A-27229405AA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EEE1C16-0BAB-449B-ADE9-21405DB97074}"/>
              </a:ext>
            </a:extLst>
          </p:cNvPr>
          <p:cNvSpPr txBox="1"/>
          <p:nvPr/>
        </p:nvSpPr>
        <p:spPr>
          <a:xfrm>
            <a:off x="565484" y="1817882"/>
            <a:ext cx="5727032" cy="412420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6000" dirty="0">
                <a:latin typeface="Arial" panose="020B0604020202020204" pitchFamily="34" charset="0"/>
                <a:cs typeface="Arial" panose="020B0604020202020204" pitchFamily="34" charset="0"/>
              </a:rPr>
              <a:t>Welcome </a:t>
            </a:r>
          </a:p>
          <a:p>
            <a:pPr algn="ctr"/>
            <a:r>
              <a:rPr lang="en-GB" sz="6000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</a:p>
          <a:p>
            <a:pPr algn="ctr"/>
            <a:r>
              <a:rPr lang="en-GB" sz="6000" b="1" dirty="0">
                <a:latin typeface="Arial" panose="020B0604020202020204" pitchFamily="34" charset="0"/>
                <a:cs typeface="Arial" panose="020B0604020202020204" pitchFamily="34" charset="0"/>
              </a:rPr>
              <a:t>Base</a:t>
            </a:r>
          </a:p>
          <a:p>
            <a:pPr algn="ctr"/>
            <a:endParaRPr lang="en-GB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(Before &amp; After School Care Provision)</a:t>
            </a:r>
          </a:p>
          <a:p>
            <a:r>
              <a:rPr lang="en-GB" sz="5400" dirty="0">
                <a:latin typeface="Times New Roman"/>
                <a:cs typeface="Times New Roman"/>
              </a:rPr>
              <a:t> </a:t>
            </a:r>
            <a:endParaRPr lang="en-GB" sz="4400" dirty="0">
              <a:latin typeface="Times New Roman"/>
              <a:cs typeface="Times New Roman"/>
            </a:endParaRPr>
          </a:p>
        </p:txBody>
      </p:sp>
      <p:pic>
        <p:nvPicPr>
          <p:cNvPr id="2" name="Picture 1" descr="Beaconfields Primary School">
            <a:extLst>
              <a:ext uri="{FF2B5EF4-FFF2-40B4-BE49-F238E27FC236}">
                <a16:creationId xmlns:a16="http://schemas.microsoft.com/office/drawing/2014/main" id="{CAC72FD7-95D2-60B8-65CC-15300CDF81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71135" y="5463640"/>
            <a:ext cx="3575315" cy="359112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B6470AD-BD73-70A1-D8C7-05A18CE1BE50}"/>
              </a:ext>
            </a:extLst>
          </p:cNvPr>
          <p:cNvSpPr txBox="1"/>
          <p:nvPr/>
        </p:nvSpPr>
        <p:spPr>
          <a:xfrm>
            <a:off x="862150" y="8469994"/>
            <a:ext cx="5822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Ariel"/>
                <a:cs typeface="Times New Roman"/>
              </a:rPr>
              <a:t>at Beaconfields Primary School</a:t>
            </a:r>
            <a:endParaRPr lang="en-GB" sz="3200" dirty="0">
              <a:latin typeface="Ariel"/>
            </a:endParaRPr>
          </a:p>
        </p:txBody>
      </p:sp>
    </p:spTree>
    <p:extLst>
      <p:ext uri="{BB962C8B-B14F-4D97-AF65-F5344CB8AC3E}">
        <p14:creationId xmlns:p14="http://schemas.microsoft.com/office/powerpoint/2010/main" val="31352855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andprint Border: Clip Art, Page Border, and Vector Graphics">
            <a:extLst>
              <a:ext uri="{FF2B5EF4-FFF2-40B4-BE49-F238E27FC236}">
                <a16:creationId xmlns:a16="http://schemas.microsoft.com/office/drawing/2014/main" id="{11B1F8BD-7AF8-B7DB-571A-27229405AA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D84F7C5-2F3E-43A9-A6CC-76D376D46A10}"/>
              </a:ext>
            </a:extLst>
          </p:cNvPr>
          <p:cNvSpPr/>
          <p:nvPr/>
        </p:nvSpPr>
        <p:spPr>
          <a:xfrm>
            <a:off x="570141" y="758892"/>
            <a:ext cx="5897880" cy="8217634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GB" sz="1600" dirty="0">
                <a:latin typeface="Ariel"/>
                <a:cs typeface="Times New Roman" panose="02020603050405020304" pitchFamily="18" charset="0"/>
              </a:rPr>
              <a:t>Dear Parents/Carers</a:t>
            </a:r>
          </a:p>
          <a:p>
            <a:pPr algn="ctr"/>
            <a:r>
              <a:rPr lang="en-GB" sz="1600" dirty="0">
                <a:latin typeface="Ariel"/>
                <a:cs typeface="Times New Roman"/>
              </a:rPr>
              <a:t>Welcome to </a:t>
            </a:r>
            <a:r>
              <a:rPr lang="en-GB" sz="1600" b="1" dirty="0">
                <a:latin typeface="Ariel"/>
                <a:cs typeface="Times New Roman"/>
              </a:rPr>
              <a:t>Base</a:t>
            </a:r>
            <a:r>
              <a:rPr lang="en-GB" sz="1600" dirty="0">
                <a:latin typeface="Ariel"/>
                <a:cs typeface="Times New Roman"/>
              </a:rPr>
              <a:t>. </a:t>
            </a:r>
          </a:p>
          <a:p>
            <a:pPr algn="ctr"/>
            <a:endParaRPr lang="en-GB" sz="1600" dirty="0">
              <a:latin typeface="Ariel"/>
              <a:cs typeface="Times New Roman" panose="02020603050405020304" pitchFamily="18" charset="0"/>
            </a:endParaRPr>
          </a:p>
          <a:p>
            <a:pPr algn="ctr"/>
            <a:r>
              <a:rPr lang="en-GB" sz="1600" dirty="0">
                <a:latin typeface="Ariel"/>
                <a:cs typeface="Times New Roman" panose="02020603050405020304" pitchFamily="18" charset="0"/>
              </a:rPr>
              <a:t>We are delighted to have your child join us in a fun, safe and engaging environment where they can start and end their school day on a positive note.</a:t>
            </a:r>
          </a:p>
          <a:p>
            <a:pPr algn="ctr"/>
            <a:r>
              <a:rPr lang="en-GB" sz="1600" dirty="0">
                <a:latin typeface="Ariel"/>
                <a:cs typeface="Times New Roman"/>
              </a:rPr>
              <a:t>Our Base is designed to provide a warm, nurturing atmosphere where your child can participate in a variety of activities, from creative arts and crafts to interactive games and homework support.</a:t>
            </a:r>
          </a:p>
          <a:p>
            <a:pPr algn="ctr"/>
            <a:endParaRPr lang="en-GB" sz="1600" dirty="0">
              <a:latin typeface="Ariel"/>
              <a:cs typeface="Times New Roman" panose="02020603050405020304" pitchFamily="18" charset="0"/>
            </a:endParaRPr>
          </a:p>
          <a:p>
            <a:pPr algn="ctr"/>
            <a:r>
              <a:rPr lang="en-GB" sz="1600" dirty="0">
                <a:latin typeface="Ariel"/>
                <a:cs typeface="Times New Roman" panose="02020603050405020304" pitchFamily="18" charset="0"/>
              </a:rPr>
              <a:t>In the mornings, we focus on preparing the children for a successful school day ahead, offering them a healthy breakfast and free play. </a:t>
            </a:r>
          </a:p>
          <a:p>
            <a:pPr algn="ctr"/>
            <a:endParaRPr lang="en-GB" sz="1600" dirty="0">
              <a:latin typeface="Ariel"/>
              <a:cs typeface="Times New Roman" panose="02020603050405020304" pitchFamily="18" charset="0"/>
            </a:endParaRPr>
          </a:p>
          <a:p>
            <a:pPr algn="ctr"/>
            <a:r>
              <a:rPr lang="en-GB" sz="1600" dirty="0">
                <a:latin typeface="Ariel"/>
                <a:cs typeface="Times New Roman" panose="02020603050405020304" pitchFamily="18" charset="0"/>
              </a:rPr>
              <a:t>In the afternoons, we provide a relaxed setting where children can unwind, enjoy a nutritious snack and participate in both structured and free-choice activities. Please see attached an outline of the activities on offer this term. </a:t>
            </a:r>
          </a:p>
          <a:p>
            <a:pPr algn="ctr"/>
            <a:endParaRPr lang="en-GB" sz="1600" dirty="0">
              <a:latin typeface="Ariel"/>
              <a:cs typeface="Times New Roman" panose="02020603050405020304" pitchFamily="18" charset="0"/>
            </a:endParaRPr>
          </a:p>
          <a:p>
            <a:pPr algn="ctr"/>
            <a:r>
              <a:rPr lang="en-GB" sz="1600" dirty="0">
                <a:latin typeface="Ariel"/>
                <a:cs typeface="Times New Roman"/>
              </a:rPr>
              <a:t>We understand the importance of a strong partnership between our staff and families, and we encourage open communication. </a:t>
            </a:r>
          </a:p>
          <a:p>
            <a:pPr algn="ctr"/>
            <a:r>
              <a:rPr lang="en-GB" sz="1600" dirty="0">
                <a:latin typeface="Ariel"/>
                <a:cs typeface="Times New Roman"/>
              </a:rPr>
              <a:t>Please always talk to us regarding any questions, concerns, or feedback. </a:t>
            </a:r>
          </a:p>
          <a:p>
            <a:pPr algn="ctr"/>
            <a:r>
              <a:rPr lang="en-GB" sz="1600" dirty="0">
                <a:latin typeface="Ariel"/>
                <a:cs typeface="Times New Roman"/>
              </a:rPr>
              <a:t>We look forward to getting to know your child and working together to create a positive experience.</a:t>
            </a:r>
          </a:p>
          <a:p>
            <a:pPr algn="ctr"/>
            <a:r>
              <a:rPr lang="en-GB" sz="1600" dirty="0">
                <a:latin typeface="Ariel"/>
                <a:cs typeface="Times New Roman" panose="02020603050405020304" pitchFamily="18" charset="0"/>
              </a:rPr>
              <a:t>We are excited about the wonderful memories we will share in </a:t>
            </a:r>
            <a:r>
              <a:rPr lang="en-GB" sz="1600" b="1" dirty="0">
                <a:latin typeface="Ariel"/>
                <a:cs typeface="Times New Roman" panose="02020603050405020304" pitchFamily="18" charset="0"/>
              </a:rPr>
              <a:t>Base </a:t>
            </a:r>
            <a:r>
              <a:rPr lang="en-GB" sz="1600" dirty="0">
                <a:latin typeface="Ariel"/>
                <a:cs typeface="Times New Roman" panose="02020603050405020304" pitchFamily="18" charset="0"/>
              </a:rPr>
              <a:t>this academic year. </a:t>
            </a:r>
          </a:p>
          <a:p>
            <a:pPr algn="ctr"/>
            <a:endParaRPr lang="en-GB" sz="1600" dirty="0">
              <a:latin typeface="Ariel"/>
              <a:cs typeface="Times New Roman" panose="02020603050405020304" pitchFamily="18" charset="0"/>
            </a:endParaRPr>
          </a:p>
          <a:p>
            <a:pPr algn="ctr"/>
            <a:r>
              <a:rPr lang="en-GB" sz="1600" dirty="0">
                <a:latin typeface="Ariel"/>
                <a:cs typeface="Times New Roman" panose="02020603050405020304" pitchFamily="18" charset="0"/>
              </a:rPr>
              <a:t>Kindest regards, </a:t>
            </a:r>
          </a:p>
          <a:p>
            <a:pPr algn="ctr"/>
            <a:endParaRPr lang="en-GB" sz="1600" dirty="0">
              <a:latin typeface="Ariel"/>
              <a:cs typeface="Times New Roman"/>
            </a:endParaRPr>
          </a:p>
          <a:p>
            <a:pPr algn="ctr"/>
            <a:r>
              <a:rPr lang="en-GB" sz="1600" dirty="0">
                <a:latin typeface="Ariel"/>
                <a:cs typeface="Times New Roman"/>
              </a:rPr>
              <a:t>The Base Team:</a:t>
            </a:r>
          </a:p>
          <a:p>
            <a:pPr algn="ctr"/>
            <a:r>
              <a:rPr lang="en-GB" sz="1600" dirty="0">
                <a:latin typeface="Ariel"/>
                <a:cs typeface="Times New Roman"/>
              </a:rPr>
              <a:t>Mrs </a:t>
            </a:r>
            <a:r>
              <a:rPr lang="en-GB" sz="1600" dirty="0" err="1">
                <a:latin typeface="Ariel"/>
                <a:cs typeface="Times New Roman"/>
              </a:rPr>
              <a:t>Clewlow</a:t>
            </a:r>
            <a:endParaRPr lang="en-GB" sz="1600" dirty="0">
              <a:latin typeface="Ariel"/>
              <a:cs typeface="Times New Roman"/>
            </a:endParaRPr>
          </a:p>
          <a:p>
            <a:pPr algn="ctr"/>
            <a:r>
              <a:rPr lang="en-GB" sz="1600" dirty="0">
                <a:latin typeface="Ariel"/>
                <a:cs typeface="Times New Roman"/>
              </a:rPr>
              <a:t>Miss Knapper</a:t>
            </a:r>
          </a:p>
          <a:p>
            <a:pPr algn="ctr"/>
            <a:r>
              <a:rPr lang="en-GB" sz="1600" dirty="0">
                <a:latin typeface="Ariel"/>
                <a:cs typeface="Times New Roman"/>
              </a:rPr>
              <a:t>Miss Rowley</a:t>
            </a:r>
          </a:p>
        </p:txBody>
      </p:sp>
      <p:pic>
        <p:nvPicPr>
          <p:cNvPr id="3" name="Picture 2" descr="Beaconfields Primary School">
            <a:extLst>
              <a:ext uri="{FF2B5EF4-FFF2-40B4-BE49-F238E27FC236}">
                <a16:creationId xmlns:a16="http://schemas.microsoft.com/office/drawing/2014/main" id="{09B26F0F-8BC8-F764-8048-270C66793F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979" y="7453454"/>
            <a:ext cx="1900760" cy="1900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77923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andprint Border: Clip Art, Page Border, and Vector Graphics">
            <a:extLst>
              <a:ext uri="{FF2B5EF4-FFF2-40B4-BE49-F238E27FC236}">
                <a16:creationId xmlns:a16="http://schemas.microsoft.com/office/drawing/2014/main" id="{11B1F8BD-7AF8-B7DB-571A-27229405AA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709" y="0"/>
            <a:ext cx="6858000" cy="990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C965AAE-EAE3-D097-A014-9895053B09A0}"/>
              </a:ext>
            </a:extLst>
          </p:cNvPr>
          <p:cNvSpPr txBox="1"/>
          <p:nvPr/>
        </p:nvSpPr>
        <p:spPr>
          <a:xfrm>
            <a:off x="1214203" y="1124262"/>
            <a:ext cx="43021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>
                <a:latin typeface="Lucida Handwriting" panose="03010101010101010101" pitchFamily="66" charset="0"/>
              </a:rPr>
              <a:t>October Activities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D6A0797-4090-3A79-E3E9-0A4D8D8DBB4F}"/>
              </a:ext>
            </a:extLst>
          </p:cNvPr>
          <p:cNvSpPr txBox="1"/>
          <p:nvPr/>
        </p:nvSpPr>
        <p:spPr>
          <a:xfrm>
            <a:off x="400987" y="2290732"/>
            <a:ext cx="6056026" cy="572464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000" b="1" dirty="0"/>
              <a:t>7</a:t>
            </a:r>
            <a:r>
              <a:rPr lang="en-GB" sz="2000" b="1" baseline="30000" dirty="0"/>
              <a:t>th</a:t>
            </a:r>
            <a:r>
              <a:rPr lang="en-GB" sz="2000" b="1" dirty="0"/>
              <a:t>  –  11</a:t>
            </a:r>
            <a:r>
              <a:rPr lang="en-GB" sz="2000" b="1" baseline="30000" dirty="0"/>
              <a:t>th</a:t>
            </a:r>
            <a:r>
              <a:rPr lang="en-GB" sz="2000" b="1" dirty="0"/>
              <a:t> October</a:t>
            </a:r>
          </a:p>
          <a:p>
            <a:pPr algn="ctr"/>
            <a:r>
              <a:rPr lang="en-GB" sz="2400" b="1" dirty="0">
                <a:solidFill>
                  <a:srgbClr val="0070C0"/>
                </a:solidFill>
              </a:rPr>
              <a:t>Art and Craft</a:t>
            </a:r>
          </a:p>
          <a:p>
            <a:pPr algn="ctr"/>
            <a:r>
              <a:rPr lang="en-GB" dirty="0"/>
              <a:t>(making cornflake cakes, painting, sticking, collaging</a:t>
            </a:r>
          </a:p>
          <a:p>
            <a:pPr algn="ctr"/>
            <a:r>
              <a:rPr lang="en-GB" dirty="0"/>
              <a:t> and much more)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sz="2000" b="1" dirty="0"/>
              <a:t>14</a:t>
            </a:r>
            <a:r>
              <a:rPr lang="en-GB" sz="2000" b="1" baseline="30000" dirty="0"/>
              <a:t>th </a:t>
            </a:r>
            <a:r>
              <a:rPr lang="en-GB" sz="2000" b="1" dirty="0"/>
              <a:t> –  18</a:t>
            </a:r>
            <a:r>
              <a:rPr lang="en-GB" sz="2000" b="1" baseline="30000" dirty="0"/>
              <a:t>th</a:t>
            </a:r>
            <a:r>
              <a:rPr lang="en-GB" sz="2000" b="1" dirty="0"/>
              <a:t> October</a:t>
            </a:r>
          </a:p>
          <a:p>
            <a:pPr algn="ctr"/>
            <a:r>
              <a:rPr lang="en-GB" sz="2400" b="1" dirty="0">
                <a:solidFill>
                  <a:srgbClr val="0070C0"/>
                </a:solidFill>
              </a:rPr>
              <a:t>Mindful Colouring and Word games</a:t>
            </a:r>
          </a:p>
          <a:p>
            <a:pPr algn="ctr"/>
            <a:r>
              <a:rPr lang="en-GB" dirty="0"/>
              <a:t>(Decorating breadsticks, colouring, number games </a:t>
            </a:r>
          </a:p>
          <a:p>
            <a:pPr algn="ctr"/>
            <a:r>
              <a:rPr lang="en-GB" dirty="0"/>
              <a:t>and problem-solving games)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sz="2000" b="1" dirty="0"/>
              <a:t>21</a:t>
            </a:r>
            <a:r>
              <a:rPr lang="en-GB" sz="2000" b="1" baseline="30000" dirty="0"/>
              <a:t>st</a:t>
            </a:r>
            <a:r>
              <a:rPr lang="en-GB" sz="2000" b="1" dirty="0"/>
              <a:t>  –  25</a:t>
            </a:r>
            <a:r>
              <a:rPr lang="en-GB" sz="2000" b="1" baseline="30000" dirty="0"/>
              <a:t>th</a:t>
            </a:r>
            <a:r>
              <a:rPr lang="en-GB" sz="2000" b="1" dirty="0"/>
              <a:t> October</a:t>
            </a:r>
          </a:p>
          <a:p>
            <a:pPr algn="ctr"/>
            <a:r>
              <a:rPr lang="en-GB" sz="2400" b="1" dirty="0">
                <a:solidFill>
                  <a:srgbClr val="0070C0"/>
                </a:solidFill>
              </a:rPr>
              <a:t>Movie and Experiment Week</a:t>
            </a:r>
          </a:p>
          <a:p>
            <a:pPr algn="ctr"/>
            <a:r>
              <a:rPr lang="en-GB" dirty="0"/>
              <a:t>(making non-bake cheerio cakes, seeing what floats and what doesn’t, building a </a:t>
            </a:r>
          </a:p>
          <a:p>
            <a:pPr algn="ctr"/>
            <a:r>
              <a:rPr lang="en-GB" dirty="0"/>
              <a:t>bridge using spaghetti and marshmallows)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770665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andprint Border: Clip Art, Page Border, and Vector Graphics">
            <a:extLst>
              <a:ext uri="{FF2B5EF4-FFF2-40B4-BE49-F238E27FC236}">
                <a16:creationId xmlns:a16="http://schemas.microsoft.com/office/drawing/2014/main" id="{11B1F8BD-7AF8-B7DB-571A-27229405AA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E2DC256-B5BB-2D50-4658-6278B893F49E}"/>
              </a:ext>
            </a:extLst>
          </p:cNvPr>
          <p:cNvSpPr txBox="1"/>
          <p:nvPr/>
        </p:nvSpPr>
        <p:spPr>
          <a:xfrm>
            <a:off x="1424066" y="832766"/>
            <a:ext cx="42721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>
                <a:latin typeface="Lucida Handwriting" panose="03010101010101010101" pitchFamily="66" charset="0"/>
              </a:rPr>
              <a:t>November Activities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032F025-2B5D-B5EA-F16F-46AB7DAFA547}"/>
              </a:ext>
            </a:extLst>
          </p:cNvPr>
          <p:cNvSpPr txBox="1"/>
          <p:nvPr/>
        </p:nvSpPr>
        <p:spPr>
          <a:xfrm>
            <a:off x="427220" y="1355986"/>
            <a:ext cx="6265888" cy="723274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000" b="1" dirty="0"/>
              <a:t>4</a:t>
            </a:r>
            <a:r>
              <a:rPr lang="en-GB" sz="2000" b="1" baseline="30000" dirty="0"/>
              <a:t>th</a:t>
            </a:r>
            <a:r>
              <a:rPr lang="en-GB" sz="2000" b="1" dirty="0"/>
              <a:t> –  8</a:t>
            </a:r>
            <a:r>
              <a:rPr lang="en-GB" sz="2000" b="1" baseline="30000" dirty="0"/>
              <a:t>th</a:t>
            </a:r>
            <a:r>
              <a:rPr lang="en-GB" sz="2000" b="1" dirty="0"/>
              <a:t> November</a:t>
            </a:r>
          </a:p>
          <a:p>
            <a:pPr algn="ctr"/>
            <a:r>
              <a:rPr lang="en-GB" sz="2400" b="1" dirty="0">
                <a:solidFill>
                  <a:srgbClr val="0070C0"/>
                </a:solidFill>
              </a:rPr>
              <a:t>Fireworks Activities</a:t>
            </a:r>
          </a:p>
          <a:p>
            <a:pPr algn="ctr"/>
            <a:r>
              <a:rPr lang="en-GB" dirty="0"/>
              <a:t>(decorating biscuits, straw fireworks, blow paint</a:t>
            </a:r>
          </a:p>
          <a:p>
            <a:pPr algn="ctr"/>
            <a:r>
              <a:rPr lang="en-GB" dirty="0"/>
              <a:t> fireworks, chalk pictures</a:t>
            </a:r>
          </a:p>
          <a:p>
            <a:pPr algn="ctr"/>
            <a:r>
              <a:rPr lang="en-GB" dirty="0"/>
              <a:t> and much more)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sz="2000" b="1" dirty="0"/>
              <a:t>11</a:t>
            </a:r>
            <a:r>
              <a:rPr lang="en-GB" sz="2000" b="1" baseline="30000" dirty="0"/>
              <a:t>th</a:t>
            </a:r>
            <a:r>
              <a:rPr lang="en-GB" sz="2000" b="1" dirty="0"/>
              <a:t> –  15</a:t>
            </a:r>
            <a:r>
              <a:rPr lang="en-GB" sz="2000" b="1" baseline="30000" dirty="0"/>
              <a:t>th</a:t>
            </a:r>
            <a:r>
              <a:rPr lang="en-GB" sz="2000" b="1" dirty="0"/>
              <a:t> November</a:t>
            </a:r>
          </a:p>
          <a:p>
            <a:pPr algn="ctr"/>
            <a:r>
              <a:rPr lang="en-GB" sz="2400" b="1" dirty="0">
                <a:solidFill>
                  <a:srgbClr val="0070C0"/>
                </a:solidFill>
              </a:rPr>
              <a:t>Junk Modelling</a:t>
            </a:r>
          </a:p>
          <a:p>
            <a:pPr algn="ctr"/>
            <a:r>
              <a:rPr lang="en-GB" dirty="0"/>
              <a:t>(making fruit kebabs, box modelling and modelling </a:t>
            </a:r>
          </a:p>
          <a:p>
            <a:pPr algn="ctr"/>
            <a:r>
              <a:rPr lang="en-GB" dirty="0"/>
              <a:t>with Lego and K-Nex)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sz="2000" b="1" dirty="0"/>
              <a:t>18</a:t>
            </a:r>
            <a:r>
              <a:rPr lang="en-GB" sz="2000" b="1" baseline="30000" dirty="0"/>
              <a:t>th</a:t>
            </a:r>
            <a:r>
              <a:rPr lang="en-GB" sz="2000" b="1" dirty="0"/>
              <a:t> –  22</a:t>
            </a:r>
            <a:r>
              <a:rPr lang="en-GB" sz="2000" b="1" baseline="30000" dirty="0"/>
              <a:t>nd</a:t>
            </a:r>
            <a:r>
              <a:rPr lang="en-GB" sz="2000" b="1" dirty="0"/>
              <a:t> November</a:t>
            </a:r>
          </a:p>
          <a:p>
            <a:pPr algn="ctr"/>
            <a:r>
              <a:rPr lang="en-GB" sz="2400" b="1" dirty="0">
                <a:solidFill>
                  <a:srgbClr val="0070C0"/>
                </a:solidFill>
              </a:rPr>
              <a:t>Bracelet making and origami</a:t>
            </a:r>
          </a:p>
          <a:p>
            <a:pPr algn="ctr"/>
            <a:r>
              <a:rPr lang="en-GB" dirty="0"/>
              <a:t>(making pizza, making bracelets, </a:t>
            </a:r>
          </a:p>
          <a:p>
            <a:pPr algn="ctr"/>
            <a:r>
              <a:rPr lang="en-GB" dirty="0"/>
              <a:t>planes, paper fortune tellers and much more)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sz="2000" b="1" dirty="0"/>
              <a:t>25</a:t>
            </a:r>
            <a:r>
              <a:rPr lang="en-GB" sz="2000" b="1" baseline="30000" dirty="0"/>
              <a:t>th </a:t>
            </a:r>
            <a:r>
              <a:rPr lang="en-GB" sz="2000" b="1" dirty="0"/>
              <a:t>-  29</a:t>
            </a:r>
            <a:r>
              <a:rPr lang="en-GB" sz="2000" b="1" baseline="30000" dirty="0"/>
              <a:t>th</a:t>
            </a:r>
            <a:r>
              <a:rPr lang="en-GB" sz="2000" b="1" dirty="0"/>
              <a:t> November </a:t>
            </a:r>
          </a:p>
          <a:p>
            <a:pPr algn="ctr"/>
            <a:r>
              <a:rPr lang="en-GB" sz="2400" b="1" dirty="0">
                <a:solidFill>
                  <a:srgbClr val="0070C0"/>
                </a:solidFill>
              </a:rPr>
              <a:t>People who help us</a:t>
            </a:r>
          </a:p>
          <a:p>
            <a:pPr algn="ctr"/>
            <a:r>
              <a:rPr lang="en-GB" dirty="0"/>
              <a:t>(making jelly pots, designing posters for the emergency services, role play,  designing hats, writing thank you cards </a:t>
            </a:r>
          </a:p>
          <a:p>
            <a:pPr algn="ctr"/>
            <a:r>
              <a:rPr lang="en-GB" dirty="0"/>
              <a:t>to send to medical services) </a:t>
            </a:r>
          </a:p>
        </p:txBody>
      </p:sp>
    </p:spTree>
    <p:extLst>
      <p:ext uri="{BB962C8B-B14F-4D97-AF65-F5344CB8AC3E}">
        <p14:creationId xmlns:p14="http://schemas.microsoft.com/office/powerpoint/2010/main" val="11858175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andprint Border: Clip Art, Page Border, and Vector Graphics">
            <a:extLst>
              <a:ext uri="{FF2B5EF4-FFF2-40B4-BE49-F238E27FC236}">
                <a16:creationId xmlns:a16="http://schemas.microsoft.com/office/drawing/2014/main" id="{11B1F8BD-7AF8-B7DB-571A-27229405AA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2BFED2D-00A6-7F42-183B-0B3993EC0CB8}"/>
              </a:ext>
            </a:extLst>
          </p:cNvPr>
          <p:cNvSpPr txBox="1"/>
          <p:nvPr/>
        </p:nvSpPr>
        <p:spPr>
          <a:xfrm>
            <a:off x="1514007" y="1169233"/>
            <a:ext cx="40773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>
                <a:latin typeface="Lucida Handwriting" panose="03010101010101010101" pitchFamily="66" charset="0"/>
              </a:rPr>
              <a:t>December Activities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132E6FC-8927-B504-5AB8-EE85DC32D4F5}"/>
              </a:ext>
            </a:extLst>
          </p:cNvPr>
          <p:cNvSpPr txBox="1"/>
          <p:nvPr/>
        </p:nvSpPr>
        <p:spPr>
          <a:xfrm>
            <a:off x="1217951" y="2456951"/>
            <a:ext cx="4422098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2nd –  6</a:t>
            </a:r>
            <a:r>
              <a:rPr lang="en-GB" sz="2000" b="1" baseline="30000" dirty="0"/>
              <a:t>th</a:t>
            </a:r>
            <a:r>
              <a:rPr lang="en-GB" sz="2000" b="1" dirty="0"/>
              <a:t> December</a:t>
            </a:r>
          </a:p>
          <a:p>
            <a:pPr algn="ctr"/>
            <a:r>
              <a:rPr lang="en-GB" sz="2400" b="1" dirty="0">
                <a:solidFill>
                  <a:srgbClr val="0070C0"/>
                </a:solidFill>
              </a:rPr>
              <a:t>Paper Craft</a:t>
            </a:r>
          </a:p>
          <a:p>
            <a:pPr algn="ctr"/>
            <a:r>
              <a:rPr lang="en-GB" dirty="0"/>
              <a:t>(Making non bake cheerio cakes, paper chains, paper people, stencils and much more)</a:t>
            </a:r>
          </a:p>
          <a:p>
            <a:pPr algn="ctr"/>
            <a:endParaRPr lang="en-GB" dirty="0"/>
          </a:p>
          <a:p>
            <a:pPr algn="ctr"/>
            <a:r>
              <a:rPr lang="en-GB" sz="2000" b="1" dirty="0"/>
              <a:t>9</a:t>
            </a:r>
            <a:r>
              <a:rPr lang="en-GB" sz="2000" b="1" baseline="30000" dirty="0"/>
              <a:t>th</a:t>
            </a:r>
            <a:r>
              <a:rPr lang="en-GB" sz="2000" b="1" dirty="0"/>
              <a:t> – 13</a:t>
            </a:r>
            <a:r>
              <a:rPr lang="en-GB" sz="2000" b="1" baseline="30000" dirty="0"/>
              <a:t>th</a:t>
            </a:r>
            <a:r>
              <a:rPr lang="en-GB" sz="2000" b="1" dirty="0"/>
              <a:t> December</a:t>
            </a:r>
          </a:p>
          <a:p>
            <a:pPr algn="ctr"/>
            <a:r>
              <a:rPr lang="en-GB" sz="2400" b="1" dirty="0">
                <a:solidFill>
                  <a:srgbClr val="0070C0"/>
                </a:solidFill>
              </a:rPr>
              <a:t>Board Games</a:t>
            </a:r>
          </a:p>
          <a:p>
            <a:pPr algn="ctr"/>
            <a:r>
              <a:rPr lang="en-GB" dirty="0"/>
              <a:t>(making chocolate cornflake cakes, connect 4, jigsaws, dominoes, Jenga to help with teamwork)</a:t>
            </a:r>
          </a:p>
          <a:p>
            <a:pPr algn="ctr"/>
            <a:endParaRPr lang="en-GB" dirty="0"/>
          </a:p>
          <a:p>
            <a:pPr algn="ctr"/>
            <a:r>
              <a:rPr lang="en-GB" sz="2000" b="1" dirty="0"/>
              <a:t>16</a:t>
            </a:r>
            <a:r>
              <a:rPr lang="en-GB" sz="2000" b="1" baseline="30000" dirty="0"/>
              <a:t>th</a:t>
            </a:r>
            <a:r>
              <a:rPr lang="en-GB" sz="2000" b="1" dirty="0"/>
              <a:t> –  20</a:t>
            </a:r>
            <a:r>
              <a:rPr lang="en-GB" sz="2000" b="1" baseline="30000" dirty="0"/>
              <a:t>th</a:t>
            </a:r>
            <a:r>
              <a:rPr lang="en-GB" sz="2000" b="1" dirty="0"/>
              <a:t> December</a:t>
            </a:r>
          </a:p>
          <a:p>
            <a:pPr algn="ctr"/>
            <a:r>
              <a:rPr lang="en-GB" sz="2400" b="1" dirty="0">
                <a:solidFill>
                  <a:srgbClr val="0070C0"/>
                </a:solidFill>
              </a:rPr>
              <a:t>Christmas Activities</a:t>
            </a:r>
          </a:p>
          <a:p>
            <a:pPr algn="ctr"/>
            <a:r>
              <a:rPr lang="en-GB" dirty="0"/>
              <a:t>(Decorate chocolate strawberries, tree decorating, biscuit decorating, movies, </a:t>
            </a:r>
          </a:p>
          <a:p>
            <a:pPr algn="ctr"/>
            <a:r>
              <a:rPr lang="en-GB" dirty="0"/>
              <a:t>making decorations)</a:t>
            </a:r>
          </a:p>
        </p:txBody>
      </p:sp>
    </p:spTree>
    <p:extLst>
      <p:ext uri="{BB962C8B-B14F-4D97-AF65-F5344CB8AC3E}">
        <p14:creationId xmlns:p14="http://schemas.microsoft.com/office/powerpoint/2010/main" val="31889300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295BDCF9B99DE41938656DDC941EA8B" ma:contentTypeVersion="11" ma:contentTypeDescription="Create a new document." ma:contentTypeScope="" ma:versionID="1d0d652d2c3064be3868c0ffcda3ae0e">
  <xsd:schema xmlns:xsd="http://www.w3.org/2001/XMLSchema" xmlns:xs="http://www.w3.org/2001/XMLSchema" xmlns:p="http://schemas.microsoft.com/office/2006/metadata/properties" xmlns:ns2="1678fd6c-2fa4-4b12-85f1-7430de0222a4" targetNamespace="http://schemas.microsoft.com/office/2006/metadata/properties" ma:root="true" ma:fieldsID="fcb8439a84f756c1a58f5b03b60b30f6" ns2:_="">
    <xsd:import namespace="1678fd6c-2fa4-4b12-85f1-7430de0222a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78fd6c-2fa4-4b12-85f1-7430de0222a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1de90972-bc2a-4a8f-a42d-01c5aea3e7e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678fd6c-2fa4-4b12-85f1-7430de0222a4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ED4EF8F-2957-40EE-A4B8-7E02527A572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678fd6c-2fa4-4b12-85f1-7430de0222a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80158B9-A0EB-49A9-BF88-90FD01DC974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1D91879-2D92-434E-ACB0-25CC9FE71B22}">
  <ds:schemaRefs>
    <ds:schemaRef ds:uri="http://schemas.openxmlformats.org/package/2006/metadata/core-properties"/>
    <ds:schemaRef ds:uri="1678fd6c-2fa4-4b12-85f1-7430de0222a4"/>
    <ds:schemaRef ds:uri="http://schemas.microsoft.com/office/2006/documentManagement/types"/>
    <ds:schemaRef ds:uri="http://purl.org/dc/terms/"/>
    <ds:schemaRef ds:uri="http://www.w3.org/XML/1998/namespace"/>
    <ds:schemaRef ds:uri="http://purl.org/dc/elements/1.1/"/>
    <ds:schemaRef ds:uri="http://purl.org/dc/dcmitype/"/>
    <ds:schemaRef ds:uri="http://schemas.microsoft.com/office/infopath/2007/PartnerControls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</TotalTime>
  <Words>490</Words>
  <Application>Microsoft Office PowerPoint</Application>
  <PresentationFormat>A4 Paper (210x297 mm)</PresentationFormat>
  <Paragraphs>82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Lynsey Johnson</dc:creator>
  <cp:lastModifiedBy>Ruth Gee (Beaconfields Primary School)</cp:lastModifiedBy>
  <cp:revision>32</cp:revision>
  <dcterms:created xsi:type="dcterms:W3CDTF">2024-08-08T17:27:16Z</dcterms:created>
  <dcterms:modified xsi:type="dcterms:W3CDTF">2024-10-01T12:14:58Z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0x010100B295BDCF9B99DE41938656DDC941EA8B</vt:lpwstr>
  </property>
  <property fmtid="{D5CDD505-2E9C-101B-9397-08002B2CF9AE}" pid="3" name="MediaServiceImageTags">
    <vt:lpwstr/>
  </property>
</Properties>
</file>