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7556500" cy="10693400"/>
  <p:notesSz cx="6858000" cy="9144000"/>
  <p:embeddedFontLst>
    <p:embeddedFont>
      <p:font typeface="Bryndan Write" panose="020B0604020202020204" charset="0"/>
      <p:regular r:id="rId10"/>
    </p:embeddedFont>
    <p:embeddedFont>
      <p:font typeface="Calibri" panose="020F0502020204030204" pitchFamily="34" charset="0"/>
      <p:regular r:id="rId11"/>
      <p:bold r:id="rId12"/>
      <p:italic r:id="rId13"/>
      <p:boldItalic r:id="rId14"/>
    </p:embeddedFont>
    <p:embeddedFont>
      <p:font typeface="Quicksand" panose="020B0604020202020204" charset="0"/>
      <p:regular r:id="rId15"/>
    </p:embeddedFont>
    <p:embeddedFont>
      <p:font typeface="Quicksand Bold" panose="020B0604020202020204" charset="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0" d="100"/>
          <a:sy n="70" d="100"/>
        </p:scale>
        <p:origin x="3132"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customXml" Target="../customXml/item3.xml"/><Relationship Id="rId10" Type="http://schemas.openxmlformats.org/officeDocument/2006/relationships/font" Target="fonts/font1.fntdata"/><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5.fntdata"/><Relationship Id="rId22"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6/5/2024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png"/><Relationship Id="rId3" Type="http://schemas.openxmlformats.org/officeDocument/2006/relationships/image" Target="../media/image2.svg"/><Relationship Id="rId7" Type="http://schemas.openxmlformats.org/officeDocument/2006/relationships/image" Target="../media/image6.png"/><Relationship Id="rId12" Type="http://schemas.openxmlformats.org/officeDocument/2006/relationships/image" Target="../media/image11.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2.png"/><Relationship Id="rId7"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6.jpeg"/><Relationship Id="rId11" Type="http://schemas.openxmlformats.org/officeDocument/2006/relationships/image" Target="../media/image21.sv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jpe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2.png"/><Relationship Id="rId7" Type="http://schemas.openxmlformats.org/officeDocument/2006/relationships/image" Target="../media/image17.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14.png"/><Relationship Id="rId10" Type="http://schemas.openxmlformats.org/officeDocument/2006/relationships/image" Target="../media/image24.png"/><Relationship Id="rId4" Type="http://schemas.openxmlformats.org/officeDocument/2006/relationships/image" Target="../media/image15.png"/><Relationship Id="rId9" Type="http://schemas.openxmlformats.org/officeDocument/2006/relationships/image" Target="../media/image23.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83B3F"/>
        </a:solidFill>
        <a:effectLst/>
      </p:bgPr>
    </p:bg>
    <p:spTree>
      <p:nvGrpSpPr>
        <p:cNvPr id="1" name=""/>
        <p:cNvGrpSpPr/>
        <p:nvPr/>
      </p:nvGrpSpPr>
      <p:grpSpPr>
        <a:xfrm>
          <a:off x="0" y="0"/>
          <a:ext cx="0" cy="0"/>
          <a:chOff x="0" y="0"/>
          <a:chExt cx="0" cy="0"/>
        </a:xfrm>
      </p:grpSpPr>
      <p:sp>
        <p:nvSpPr>
          <p:cNvPr id="2" name="Freeform 2"/>
          <p:cNvSpPr/>
          <p:nvPr/>
        </p:nvSpPr>
        <p:spPr>
          <a:xfrm>
            <a:off x="1061028" y="1980321"/>
            <a:ext cx="5742972" cy="6489234"/>
          </a:xfrm>
          <a:custGeom>
            <a:avLst/>
            <a:gdLst/>
            <a:ahLst/>
            <a:cxnLst/>
            <a:rect l="l" t="t" r="r" b="b"/>
            <a:pathLst>
              <a:path w="5742972" h="6489234">
                <a:moveTo>
                  <a:pt x="0" y="0"/>
                </a:moveTo>
                <a:lnTo>
                  <a:pt x="5742972" y="0"/>
                </a:lnTo>
                <a:lnTo>
                  <a:pt x="5742972" y="6489234"/>
                </a:lnTo>
                <a:lnTo>
                  <a:pt x="0" y="648923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2642787" y="9410509"/>
            <a:ext cx="2274425" cy="818368"/>
          </a:xfrm>
          <a:custGeom>
            <a:avLst/>
            <a:gdLst/>
            <a:ahLst/>
            <a:cxnLst/>
            <a:rect l="l" t="t" r="r" b="b"/>
            <a:pathLst>
              <a:path w="2274425" h="818368">
                <a:moveTo>
                  <a:pt x="0" y="0"/>
                </a:moveTo>
                <a:lnTo>
                  <a:pt x="2274426" y="0"/>
                </a:lnTo>
                <a:lnTo>
                  <a:pt x="2274426" y="818368"/>
                </a:lnTo>
                <a:lnTo>
                  <a:pt x="0" y="818368"/>
                </a:lnTo>
                <a:lnTo>
                  <a:pt x="0" y="0"/>
                </a:lnTo>
                <a:close/>
              </a:path>
            </a:pathLst>
          </a:custGeom>
          <a:blipFill>
            <a:blip r:embed="rId4"/>
            <a:stretch>
              <a:fillRect/>
            </a:stretch>
          </a:blipFill>
        </p:spPr>
      </p:sp>
      <p:sp>
        <p:nvSpPr>
          <p:cNvPr id="4" name="Freeform 4"/>
          <p:cNvSpPr/>
          <p:nvPr/>
        </p:nvSpPr>
        <p:spPr>
          <a:xfrm>
            <a:off x="694727" y="1175795"/>
            <a:ext cx="1316315" cy="1285202"/>
          </a:xfrm>
          <a:custGeom>
            <a:avLst/>
            <a:gdLst/>
            <a:ahLst/>
            <a:cxnLst/>
            <a:rect l="l" t="t" r="r" b="b"/>
            <a:pathLst>
              <a:path w="1316315" h="1285202">
                <a:moveTo>
                  <a:pt x="0" y="0"/>
                </a:moveTo>
                <a:lnTo>
                  <a:pt x="1316315" y="0"/>
                </a:lnTo>
                <a:lnTo>
                  <a:pt x="1316315" y="1285202"/>
                </a:lnTo>
                <a:lnTo>
                  <a:pt x="0" y="128520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TextBox 5"/>
          <p:cNvSpPr txBox="1"/>
          <p:nvPr/>
        </p:nvSpPr>
        <p:spPr>
          <a:xfrm>
            <a:off x="776933" y="8545755"/>
            <a:ext cx="6377997" cy="502045"/>
          </a:xfrm>
          <a:prstGeom prst="rect">
            <a:avLst/>
          </a:prstGeom>
        </p:spPr>
        <p:txBody>
          <a:bodyPr lIns="0" tIns="0" rIns="0" bIns="0" rtlCol="0" anchor="t">
            <a:spAutoFit/>
          </a:bodyPr>
          <a:lstStyle/>
          <a:p>
            <a:pPr algn="ctr">
              <a:lnSpc>
                <a:spcPts val="3828"/>
              </a:lnSpc>
              <a:spcBef>
                <a:spcPct val="0"/>
              </a:spcBef>
            </a:pPr>
            <a:r>
              <a:rPr lang="en-US" sz="2734">
                <a:solidFill>
                  <a:srgbClr val="364B93"/>
                </a:solidFill>
                <a:latin typeface="Bryndan Write"/>
              </a:rPr>
              <a:t>Be More Beaconfields</a:t>
            </a:r>
          </a:p>
        </p:txBody>
      </p:sp>
      <p:sp>
        <p:nvSpPr>
          <p:cNvPr id="6" name="Freeform 6"/>
          <p:cNvSpPr/>
          <p:nvPr/>
        </p:nvSpPr>
        <p:spPr>
          <a:xfrm>
            <a:off x="5838615" y="8943675"/>
            <a:ext cx="1316315" cy="1285202"/>
          </a:xfrm>
          <a:custGeom>
            <a:avLst/>
            <a:gdLst/>
            <a:ahLst/>
            <a:cxnLst/>
            <a:rect l="l" t="t" r="r" b="b"/>
            <a:pathLst>
              <a:path w="1316315" h="1285202">
                <a:moveTo>
                  <a:pt x="0" y="0"/>
                </a:moveTo>
                <a:lnTo>
                  <a:pt x="1316315" y="0"/>
                </a:lnTo>
                <a:lnTo>
                  <a:pt x="1316315" y="1285202"/>
                </a:lnTo>
                <a:lnTo>
                  <a:pt x="0" y="128520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7" name="Freeform 7"/>
          <p:cNvSpPr/>
          <p:nvPr/>
        </p:nvSpPr>
        <p:spPr>
          <a:xfrm>
            <a:off x="377170" y="8340746"/>
            <a:ext cx="1633872" cy="1595254"/>
          </a:xfrm>
          <a:custGeom>
            <a:avLst/>
            <a:gdLst/>
            <a:ahLst/>
            <a:cxnLst/>
            <a:rect l="l" t="t" r="r" b="b"/>
            <a:pathLst>
              <a:path w="1633872" h="1595254">
                <a:moveTo>
                  <a:pt x="0" y="0"/>
                </a:moveTo>
                <a:lnTo>
                  <a:pt x="1633872" y="0"/>
                </a:lnTo>
                <a:lnTo>
                  <a:pt x="1633872" y="1595254"/>
                </a:lnTo>
                <a:lnTo>
                  <a:pt x="0" y="1595254"/>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8" name="Freeform 8"/>
          <p:cNvSpPr/>
          <p:nvPr/>
        </p:nvSpPr>
        <p:spPr>
          <a:xfrm>
            <a:off x="5652683" y="533194"/>
            <a:ext cx="1316315" cy="1285202"/>
          </a:xfrm>
          <a:custGeom>
            <a:avLst/>
            <a:gdLst/>
            <a:ahLst/>
            <a:cxnLst/>
            <a:rect l="l" t="t" r="r" b="b"/>
            <a:pathLst>
              <a:path w="1316315" h="1285202">
                <a:moveTo>
                  <a:pt x="0" y="0"/>
                </a:moveTo>
                <a:lnTo>
                  <a:pt x="1316315" y="0"/>
                </a:lnTo>
                <a:lnTo>
                  <a:pt x="1316315" y="1285202"/>
                </a:lnTo>
                <a:lnTo>
                  <a:pt x="0" y="1285202"/>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9" name="Freeform 9"/>
          <p:cNvSpPr/>
          <p:nvPr/>
        </p:nvSpPr>
        <p:spPr>
          <a:xfrm>
            <a:off x="3254429" y="184796"/>
            <a:ext cx="1154868" cy="1795525"/>
          </a:xfrm>
          <a:custGeom>
            <a:avLst/>
            <a:gdLst/>
            <a:ahLst/>
            <a:cxnLst/>
            <a:rect l="l" t="t" r="r" b="b"/>
            <a:pathLst>
              <a:path w="1154868" h="1795525">
                <a:moveTo>
                  <a:pt x="0" y="0"/>
                </a:moveTo>
                <a:lnTo>
                  <a:pt x="1154868" y="0"/>
                </a:lnTo>
                <a:lnTo>
                  <a:pt x="1154868" y="1795525"/>
                </a:lnTo>
                <a:lnTo>
                  <a:pt x="0" y="1795525"/>
                </a:lnTo>
                <a:lnTo>
                  <a:pt x="0" y="0"/>
                </a:lnTo>
                <a:close/>
              </a:path>
            </a:pathLst>
          </a:custGeom>
          <a:blipFill>
            <a:blip r:embed="rId13"/>
            <a:stretch>
              <a:fillRect l="-105776" t="-56899" r="-15984" b="-96800"/>
            </a:stretch>
          </a:blipFill>
        </p:spPr>
      </p:sp>
      <p:sp>
        <p:nvSpPr>
          <p:cNvPr id="10" name="TextBox 10"/>
          <p:cNvSpPr txBox="1"/>
          <p:nvPr/>
        </p:nvSpPr>
        <p:spPr>
          <a:xfrm>
            <a:off x="1453957" y="5250750"/>
            <a:ext cx="4652087" cy="2571650"/>
          </a:xfrm>
          <a:prstGeom prst="rect">
            <a:avLst/>
          </a:prstGeom>
        </p:spPr>
        <p:txBody>
          <a:bodyPr lIns="0" tIns="0" rIns="0" bIns="0" rtlCol="0" anchor="t">
            <a:spAutoFit/>
          </a:bodyPr>
          <a:lstStyle/>
          <a:p>
            <a:pPr algn="ctr">
              <a:lnSpc>
                <a:spcPts val="6830"/>
              </a:lnSpc>
            </a:pPr>
            <a:r>
              <a:rPr lang="en-US" sz="4878">
                <a:solidFill>
                  <a:srgbClr val="004AAD"/>
                </a:solidFill>
                <a:latin typeface="Quicksand Bold"/>
              </a:rPr>
              <a:t> </a:t>
            </a:r>
            <a:r>
              <a:rPr lang="en-US" sz="4878">
                <a:solidFill>
                  <a:srgbClr val="364B93"/>
                </a:solidFill>
                <a:latin typeface="Quicksand Bold"/>
              </a:rPr>
              <a:t>@</a:t>
            </a:r>
          </a:p>
          <a:p>
            <a:pPr algn="ctr">
              <a:lnSpc>
                <a:spcPts val="6830"/>
              </a:lnSpc>
              <a:spcBef>
                <a:spcPct val="0"/>
              </a:spcBef>
            </a:pPr>
            <a:r>
              <a:rPr lang="en-US" sz="4878">
                <a:solidFill>
                  <a:srgbClr val="0D283F"/>
                </a:solidFill>
                <a:latin typeface="Quicksand Bold"/>
              </a:rPr>
              <a:t>Beaconfields Primary School </a:t>
            </a:r>
          </a:p>
        </p:txBody>
      </p:sp>
      <p:sp>
        <p:nvSpPr>
          <p:cNvPr id="11" name="TextBox 11"/>
          <p:cNvSpPr txBox="1"/>
          <p:nvPr/>
        </p:nvSpPr>
        <p:spPr>
          <a:xfrm rot="-57060">
            <a:off x="1973974" y="3319572"/>
            <a:ext cx="3865253" cy="1421309"/>
          </a:xfrm>
          <a:prstGeom prst="rect">
            <a:avLst/>
          </a:prstGeom>
        </p:spPr>
        <p:txBody>
          <a:bodyPr lIns="0" tIns="0" rIns="0" bIns="0" rtlCol="0" anchor="t">
            <a:spAutoFit/>
          </a:bodyPr>
          <a:lstStyle/>
          <a:p>
            <a:pPr algn="ctr">
              <a:lnSpc>
                <a:spcPts val="5381"/>
              </a:lnSpc>
            </a:pPr>
            <a:r>
              <a:rPr lang="en-US" sz="6186">
                <a:solidFill>
                  <a:srgbClr val="004AAD"/>
                </a:solidFill>
                <a:latin typeface="Quicksand Bold"/>
              </a:rPr>
              <a:t>WelcomeTo</a:t>
            </a:r>
          </a:p>
        </p:txBody>
      </p:sp>
      <p:sp>
        <p:nvSpPr>
          <p:cNvPr id="12" name="TextBox 12"/>
          <p:cNvSpPr txBox="1"/>
          <p:nvPr/>
        </p:nvSpPr>
        <p:spPr>
          <a:xfrm>
            <a:off x="2921963" y="4364818"/>
            <a:ext cx="2005730" cy="1186770"/>
          </a:xfrm>
          <a:prstGeom prst="rect">
            <a:avLst/>
          </a:prstGeom>
        </p:spPr>
        <p:txBody>
          <a:bodyPr lIns="0" tIns="0" rIns="0" bIns="0" rtlCol="0" anchor="t">
            <a:spAutoFit/>
          </a:bodyPr>
          <a:lstStyle/>
          <a:p>
            <a:pPr algn="ctr">
              <a:lnSpc>
                <a:spcPts val="8555"/>
              </a:lnSpc>
              <a:spcBef>
                <a:spcPct val="0"/>
              </a:spcBef>
            </a:pPr>
            <a:r>
              <a:rPr lang="en-US" sz="6110">
                <a:solidFill>
                  <a:srgbClr val="EAD026"/>
                </a:solidFill>
                <a:latin typeface="Quicksand"/>
              </a:rPr>
              <a:t>Base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83B3F"/>
        </a:solidFill>
        <a:effectLst/>
      </p:bgPr>
    </p:bg>
    <p:spTree>
      <p:nvGrpSpPr>
        <p:cNvPr id="1" name=""/>
        <p:cNvGrpSpPr/>
        <p:nvPr/>
      </p:nvGrpSpPr>
      <p:grpSpPr>
        <a:xfrm>
          <a:off x="0" y="0"/>
          <a:ext cx="0" cy="0"/>
          <a:chOff x="0" y="0"/>
          <a:chExt cx="0" cy="0"/>
        </a:xfrm>
      </p:grpSpPr>
      <p:sp>
        <p:nvSpPr>
          <p:cNvPr id="2" name="Freeform 2"/>
          <p:cNvSpPr/>
          <p:nvPr/>
        </p:nvSpPr>
        <p:spPr>
          <a:xfrm>
            <a:off x="1495759" y="311501"/>
            <a:ext cx="4933837" cy="888997"/>
          </a:xfrm>
          <a:custGeom>
            <a:avLst/>
            <a:gdLst/>
            <a:ahLst/>
            <a:cxnLst/>
            <a:rect l="l" t="t" r="r" b="b"/>
            <a:pathLst>
              <a:path w="4933837" h="888997">
                <a:moveTo>
                  <a:pt x="0" y="0"/>
                </a:moveTo>
                <a:lnTo>
                  <a:pt x="4933837" y="0"/>
                </a:lnTo>
                <a:lnTo>
                  <a:pt x="4933837" y="888998"/>
                </a:lnTo>
                <a:lnTo>
                  <a:pt x="0" y="888998"/>
                </a:lnTo>
                <a:lnTo>
                  <a:pt x="0" y="0"/>
                </a:lnTo>
                <a:close/>
              </a:path>
            </a:pathLst>
          </a:custGeom>
          <a:blipFill>
            <a:blip r:embed="rId2"/>
            <a:stretch>
              <a:fillRect l="-54597" t="-183256" b="-255137"/>
            </a:stretch>
          </a:blipFill>
        </p:spPr>
      </p:sp>
      <p:sp>
        <p:nvSpPr>
          <p:cNvPr id="3" name="TextBox 3"/>
          <p:cNvSpPr txBox="1"/>
          <p:nvPr/>
        </p:nvSpPr>
        <p:spPr>
          <a:xfrm>
            <a:off x="234132" y="1574755"/>
            <a:ext cx="6922085" cy="5033400"/>
          </a:xfrm>
          <a:prstGeom prst="rect">
            <a:avLst/>
          </a:prstGeom>
        </p:spPr>
        <p:txBody>
          <a:bodyPr lIns="0" tIns="0" rIns="0" bIns="0" rtlCol="0" anchor="t">
            <a:spAutoFit/>
          </a:bodyPr>
          <a:lstStyle/>
          <a:p>
            <a:pPr algn="l">
              <a:lnSpc>
                <a:spcPts val="2393"/>
              </a:lnSpc>
            </a:pPr>
            <a:r>
              <a:rPr lang="en-US" sz="1709">
                <a:solidFill>
                  <a:srgbClr val="0D283F"/>
                </a:solidFill>
                <a:latin typeface="Bryndan Write"/>
              </a:rPr>
              <a:t>Beaconfields Primary School provides before and after school care in a welcoming and caring environment. </a:t>
            </a:r>
          </a:p>
          <a:p>
            <a:pPr algn="l">
              <a:lnSpc>
                <a:spcPts val="2393"/>
              </a:lnSpc>
            </a:pPr>
            <a:endParaRPr lang="en-US" sz="1709">
              <a:solidFill>
                <a:srgbClr val="0D283F"/>
              </a:solidFill>
              <a:latin typeface="Bryndan Write"/>
            </a:endParaRPr>
          </a:p>
          <a:p>
            <a:pPr algn="l">
              <a:lnSpc>
                <a:spcPts val="2393"/>
              </a:lnSpc>
            </a:pPr>
            <a:r>
              <a:rPr lang="en-US" sz="1709">
                <a:solidFill>
                  <a:srgbClr val="0D283F"/>
                </a:solidFill>
                <a:latin typeface="Bryndan Write"/>
              </a:rPr>
              <a:t>Base provides a safe and supportive environment for the children who attend. The children are nurtured by familiar adults and are encouraged to participate in a range of exciting and interesting activities indoors and outdoors. Each week Base is led by a theme which the weekly activities are hooked onto. Interaction, books and hands-on activities encourage Beaconfields children to explore a variety of subjects alongside cosy reading areas. Base is a before and after-school hub where imagination thrives and learning knows no bounds. Children may also use their time in Base to complete any homework tasks, reading and spelling. </a:t>
            </a:r>
          </a:p>
          <a:p>
            <a:pPr algn="l">
              <a:lnSpc>
                <a:spcPts val="2393"/>
              </a:lnSpc>
            </a:pPr>
            <a:endParaRPr lang="en-US" sz="1709">
              <a:solidFill>
                <a:srgbClr val="0D283F"/>
              </a:solidFill>
              <a:latin typeface="Bryndan Write"/>
            </a:endParaRPr>
          </a:p>
          <a:p>
            <a:pPr algn="l">
              <a:lnSpc>
                <a:spcPts val="2393"/>
              </a:lnSpc>
            </a:pPr>
            <a:r>
              <a:rPr lang="en-US" sz="1709">
                <a:solidFill>
                  <a:srgbClr val="0D283F"/>
                </a:solidFill>
                <a:latin typeface="Bryndan Write"/>
              </a:rPr>
              <a:t>Children and staff value one another and work together to create a Base where children can play, have fun and build on their learning. </a:t>
            </a:r>
          </a:p>
          <a:p>
            <a:pPr algn="l">
              <a:lnSpc>
                <a:spcPts val="2393"/>
              </a:lnSpc>
            </a:pPr>
            <a:endParaRPr lang="en-US" sz="1709">
              <a:solidFill>
                <a:srgbClr val="0D283F"/>
              </a:solidFill>
              <a:latin typeface="Bryndan Write"/>
            </a:endParaRPr>
          </a:p>
        </p:txBody>
      </p:sp>
      <p:sp>
        <p:nvSpPr>
          <p:cNvPr id="4" name="TextBox 4"/>
          <p:cNvSpPr txBox="1"/>
          <p:nvPr/>
        </p:nvSpPr>
        <p:spPr>
          <a:xfrm>
            <a:off x="1602988" y="399650"/>
            <a:ext cx="4332489" cy="491927"/>
          </a:xfrm>
          <a:prstGeom prst="rect">
            <a:avLst/>
          </a:prstGeom>
        </p:spPr>
        <p:txBody>
          <a:bodyPr lIns="0" tIns="0" rIns="0" bIns="0" rtlCol="0" anchor="t">
            <a:spAutoFit/>
          </a:bodyPr>
          <a:lstStyle/>
          <a:p>
            <a:pPr algn="ctr">
              <a:lnSpc>
                <a:spcPts val="3860"/>
              </a:lnSpc>
              <a:spcBef>
                <a:spcPct val="0"/>
              </a:spcBef>
            </a:pPr>
            <a:r>
              <a:rPr lang="en-US" sz="2757">
                <a:solidFill>
                  <a:srgbClr val="C83B3F"/>
                </a:solidFill>
                <a:latin typeface="Bryndan Write"/>
              </a:rPr>
              <a:t>Welcome to Base</a:t>
            </a:r>
          </a:p>
        </p:txBody>
      </p:sp>
      <p:sp>
        <p:nvSpPr>
          <p:cNvPr id="5" name="Freeform 5"/>
          <p:cNvSpPr/>
          <p:nvPr/>
        </p:nvSpPr>
        <p:spPr>
          <a:xfrm>
            <a:off x="6171000" y="8424121"/>
            <a:ext cx="1154868" cy="1795525"/>
          </a:xfrm>
          <a:custGeom>
            <a:avLst/>
            <a:gdLst/>
            <a:ahLst/>
            <a:cxnLst/>
            <a:rect l="l" t="t" r="r" b="b"/>
            <a:pathLst>
              <a:path w="1154868" h="1795525">
                <a:moveTo>
                  <a:pt x="0" y="0"/>
                </a:moveTo>
                <a:lnTo>
                  <a:pt x="1154868" y="0"/>
                </a:lnTo>
                <a:lnTo>
                  <a:pt x="1154868" y="1795525"/>
                </a:lnTo>
                <a:lnTo>
                  <a:pt x="0" y="1795525"/>
                </a:lnTo>
                <a:lnTo>
                  <a:pt x="0" y="0"/>
                </a:lnTo>
                <a:close/>
              </a:path>
            </a:pathLst>
          </a:custGeom>
          <a:blipFill>
            <a:blip r:embed="rId3"/>
            <a:stretch>
              <a:fillRect l="-105776" t="-56899" r="-15984" b="-96800"/>
            </a:stretch>
          </a:blipFill>
        </p:spPr>
      </p:sp>
      <p:sp>
        <p:nvSpPr>
          <p:cNvPr id="6" name="Freeform 6"/>
          <p:cNvSpPr/>
          <p:nvPr/>
        </p:nvSpPr>
        <p:spPr>
          <a:xfrm rot="-1647439">
            <a:off x="645411" y="459570"/>
            <a:ext cx="1400669" cy="442961"/>
          </a:xfrm>
          <a:custGeom>
            <a:avLst/>
            <a:gdLst/>
            <a:ahLst/>
            <a:cxnLst/>
            <a:rect l="l" t="t" r="r" b="b"/>
            <a:pathLst>
              <a:path w="1400669" h="442961">
                <a:moveTo>
                  <a:pt x="0" y="0"/>
                </a:moveTo>
                <a:lnTo>
                  <a:pt x="1400669" y="0"/>
                </a:lnTo>
                <a:lnTo>
                  <a:pt x="1400669" y="442962"/>
                </a:lnTo>
                <a:lnTo>
                  <a:pt x="0" y="442962"/>
                </a:lnTo>
                <a:lnTo>
                  <a:pt x="0" y="0"/>
                </a:lnTo>
                <a:close/>
              </a:path>
            </a:pathLst>
          </a:custGeom>
          <a:blipFill>
            <a:blip r:embed="rId4"/>
            <a:stretch>
              <a:fillRect/>
            </a:stretch>
          </a:blipFill>
        </p:spPr>
      </p:sp>
      <p:sp>
        <p:nvSpPr>
          <p:cNvPr id="7" name="Freeform 7"/>
          <p:cNvSpPr/>
          <p:nvPr/>
        </p:nvSpPr>
        <p:spPr>
          <a:xfrm rot="1103480">
            <a:off x="5444857" y="590458"/>
            <a:ext cx="868524" cy="877297"/>
          </a:xfrm>
          <a:custGeom>
            <a:avLst/>
            <a:gdLst/>
            <a:ahLst/>
            <a:cxnLst/>
            <a:rect l="l" t="t" r="r" b="b"/>
            <a:pathLst>
              <a:path w="868524" h="877297">
                <a:moveTo>
                  <a:pt x="0" y="0"/>
                </a:moveTo>
                <a:lnTo>
                  <a:pt x="868524" y="0"/>
                </a:lnTo>
                <a:lnTo>
                  <a:pt x="868524" y="877296"/>
                </a:lnTo>
                <a:lnTo>
                  <a:pt x="0" y="877296"/>
                </a:lnTo>
                <a:lnTo>
                  <a:pt x="0" y="0"/>
                </a:lnTo>
                <a:close/>
              </a:path>
            </a:pathLst>
          </a:custGeom>
          <a:blipFill>
            <a:blip r:embed="rId5"/>
            <a:stretch>
              <a:fillRect/>
            </a:stretch>
          </a:blipFill>
        </p:spPr>
      </p:sp>
      <p:sp>
        <p:nvSpPr>
          <p:cNvPr id="8" name="Freeform 8"/>
          <p:cNvSpPr/>
          <p:nvPr/>
        </p:nvSpPr>
        <p:spPr>
          <a:xfrm>
            <a:off x="622179" y="7765504"/>
            <a:ext cx="2668973" cy="1883850"/>
          </a:xfrm>
          <a:custGeom>
            <a:avLst/>
            <a:gdLst/>
            <a:ahLst/>
            <a:cxnLst/>
            <a:rect l="l" t="t" r="r" b="b"/>
            <a:pathLst>
              <a:path w="2668973" h="1883850">
                <a:moveTo>
                  <a:pt x="0" y="0"/>
                </a:moveTo>
                <a:lnTo>
                  <a:pt x="2668972" y="0"/>
                </a:lnTo>
                <a:lnTo>
                  <a:pt x="2668972" y="1883850"/>
                </a:lnTo>
                <a:lnTo>
                  <a:pt x="0" y="1883850"/>
                </a:lnTo>
                <a:lnTo>
                  <a:pt x="0" y="0"/>
                </a:lnTo>
                <a:close/>
              </a:path>
            </a:pathLst>
          </a:custGeom>
          <a:blipFill>
            <a:blip r:embed="rId6"/>
            <a:stretch>
              <a:fillRect/>
            </a:stretch>
          </a:blipFill>
        </p:spPr>
      </p:sp>
      <p:sp>
        <p:nvSpPr>
          <p:cNvPr id="9" name="Freeform 9"/>
          <p:cNvSpPr/>
          <p:nvPr/>
        </p:nvSpPr>
        <p:spPr>
          <a:xfrm rot="-2699999">
            <a:off x="2567585" y="9423240"/>
            <a:ext cx="1447134" cy="452229"/>
          </a:xfrm>
          <a:custGeom>
            <a:avLst/>
            <a:gdLst/>
            <a:ahLst/>
            <a:cxnLst/>
            <a:rect l="l" t="t" r="r" b="b"/>
            <a:pathLst>
              <a:path w="1447134" h="452229">
                <a:moveTo>
                  <a:pt x="0" y="0"/>
                </a:moveTo>
                <a:lnTo>
                  <a:pt x="1447133" y="0"/>
                </a:lnTo>
                <a:lnTo>
                  <a:pt x="1447133" y="452229"/>
                </a:lnTo>
                <a:lnTo>
                  <a:pt x="0" y="452229"/>
                </a:lnTo>
                <a:lnTo>
                  <a:pt x="0" y="0"/>
                </a:lnTo>
                <a:close/>
              </a:path>
            </a:pathLst>
          </a:custGeom>
          <a:blipFill>
            <a:blip r:embed="rId7"/>
            <a:stretch>
              <a:fillRect/>
            </a:stretch>
          </a:blipFill>
        </p:spPr>
      </p:sp>
      <p:sp>
        <p:nvSpPr>
          <p:cNvPr id="10" name="Freeform 10"/>
          <p:cNvSpPr/>
          <p:nvPr/>
        </p:nvSpPr>
        <p:spPr>
          <a:xfrm rot="-1254281">
            <a:off x="221603" y="7374548"/>
            <a:ext cx="1498493" cy="438021"/>
          </a:xfrm>
          <a:custGeom>
            <a:avLst/>
            <a:gdLst/>
            <a:ahLst/>
            <a:cxnLst/>
            <a:rect l="l" t="t" r="r" b="b"/>
            <a:pathLst>
              <a:path w="1498493" h="438021">
                <a:moveTo>
                  <a:pt x="0" y="0"/>
                </a:moveTo>
                <a:lnTo>
                  <a:pt x="1498492" y="0"/>
                </a:lnTo>
                <a:lnTo>
                  <a:pt x="1498492" y="438021"/>
                </a:lnTo>
                <a:lnTo>
                  <a:pt x="0" y="438021"/>
                </a:lnTo>
                <a:lnTo>
                  <a:pt x="0" y="0"/>
                </a:lnTo>
                <a:close/>
              </a:path>
            </a:pathLst>
          </a:custGeom>
          <a:blipFill>
            <a:blip r:embed="rId8"/>
            <a:stretch>
              <a:fillRect/>
            </a:stretch>
          </a:blipFill>
        </p:spPr>
      </p:sp>
      <p:sp>
        <p:nvSpPr>
          <p:cNvPr id="11" name="Freeform 11"/>
          <p:cNvSpPr/>
          <p:nvPr/>
        </p:nvSpPr>
        <p:spPr>
          <a:xfrm>
            <a:off x="3590900" y="7351105"/>
            <a:ext cx="2344576" cy="1560120"/>
          </a:xfrm>
          <a:custGeom>
            <a:avLst/>
            <a:gdLst/>
            <a:ahLst/>
            <a:cxnLst/>
            <a:rect l="l" t="t" r="r" b="b"/>
            <a:pathLst>
              <a:path w="2344576" h="1560120">
                <a:moveTo>
                  <a:pt x="0" y="0"/>
                </a:moveTo>
                <a:lnTo>
                  <a:pt x="2344576" y="0"/>
                </a:lnTo>
                <a:lnTo>
                  <a:pt x="2344576" y="1560120"/>
                </a:lnTo>
                <a:lnTo>
                  <a:pt x="0" y="1560120"/>
                </a:lnTo>
                <a:lnTo>
                  <a:pt x="0" y="0"/>
                </a:lnTo>
                <a:close/>
              </a:path>
            </a:pathLst>
          </a:custGeom>
          <a:blipFill>
            <a:blip r:embed="rId9"/>
            <a:stretch>
              <a:fillRect/>
            </a:stretch>
          </a:blipFill>
        </p:spPr>
      </p:sp>
      <p:sp>
        <p:nvSpPr>
          <p:cNvPr id="12" name="Freeform 12"/>
          <p:cNvSpPr/>
          <p:nvPr/>
        </p:nvSpPr>
        <p:spPr>
          <a:xfrm>
            <a:off x="4481303" y="7097641"/>
            <a:ext cx="1694678" cy="338936"/>
          </a:xfrm>
          <a:custGeom>
            <a:avLst/>
            <a:gdLst/>
            <a:ahLst/>
            <a:cxnLst/>
            <a:rect l="l" t="t" r="r" b="b"/>
            <a:pathLst>
              <a:path w="1694678" h="338936">
                <a:moveTo>
                  <a:pt x="0" y="0"/>
                </a:moveTo>
                <a:lnTo>
                  <a:pt x="1694677" y="0"/>
                </a:lnTo>
                <a:lnTo>
                  <a:pt x="1694677" y="338935"/>
                </a:lnTo>
                <a:lnTo>
                  <a:pt x="0" y="338935"/>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83B3F"/>
        </a:solidFill>
        <a:effectLst/>
      </p:bgPr>
    </p:bg>
    <p:spTree>
      <p:nvGrpSpPr>
        <p:cNvPr id="1" name=""/>
        <p:cNvGrpSpPr/>
        <p:nvPr/>
      </p:nvGrpSpPr>
      <p:grpSpPr>
        <a:xfrm>
          <a:off x="0" y="0"/>
          <a:ext cx="0" cy="0"/>
          <a:chOff x="0" y="0"/>
          <a:chExt cx="0" cy="0"/>
        </a:xfrm>
      </p:grpSpPr>
      <p:sp>
        <p:nvSpPr>
          <p:cNvPr id="2" name="Freeform 2"/>
          <p:cNvSpPr/>
          <p:nvPr/>
        </p:nvSpPr>
        <p:spPr>
          <a:xfrm>
            <a:off x="1495759" y="311501"/>
            <a:ext cx="4933837" cy="888997"/>
          </a:xfrm>
          <a:custGeom>
            <a:avLst/>
            <a:gdLst/>
            <a:ahLst/>
            <a:cxnLst/>
            <a:rect l="l" t="t" r="r" b="b"/>
            <a:pathLst>
              <a:path w="4933837" h="888997">
                <a:moveTo>
                  <a:pt x="0" y="0"/>
                </a:moveTo>
                <a:lnTo>
                  <a:pt x="4933837" y="0"/>
                </a:lnTo>
                <a:lnTo>
                  <a:pt x="4933837" y="888998"/>
                </a:lnTo>
                <a:lnTo>
                  <a:pt x="0" y="888998"/>
                </a:lnTo>
                <a:lnTo>
                  <a:pt x="0" y="0"/>
                </a:lnTo>
                <a:close/>
              </a:path>
            </a:pathLst>
          </a:custGeom>
          <a:blipFill>
            <a:blip r:embed="rId2"/>
            <a:stretch>
              <a:fillRect l="-54597" t="-183256" b="-255137"/>
            </a:stretch>
          </a:blipFill>
        </p:spPr>
      </p:sp>
      <p:sp>
        <p:nvSpPr>
          <p:cNvPr id="3" name="TextBox 3"/>
          <p:cNvSpPr txBox="1"/>
          <p:nvPr/>
        </p:nvSpPr>
        <p:spPr>
          <a:xfrm>
            <a:off x="548849" y="1417332"/>
            <a:ext cx="6462301" cy="8393314"/>
          </a:xfrm>
          <a:prstGeom prst="rect">
            <a:avLst/>
          </a:prstGeom>
        </p:spPr>
        <p:txBody>
          <a:bodyPr lIns="0" tIns="0" rIns="0" bIns="0" rtlCol="0" anchor="t">
            <a:spAutoFit/>
          </a:bodyPr>
          <a:lstStyle/>
          <a:p>
            <a:pPr algn="ctr">
              <a:lnSpc>
                <a:spcPts val="3051"/>
              </a:lnSpc>
            </a:pPr>
            <a:endParaRPr/>
          </a:p>
          <a:p>
            <a:pPr marL="470570" lvl="1" indent="-235285" algn="l">
              <a:lnSpc>
                <a:spcPts val="3051"/>
              </a:lnSpc>
              <a:buFont typeface="Arial"/>
              <a:buChar char="•"/>
            </a:pPr>
            <a:r>
              <a:rPr lang="en-US" sz="2179">
                <a:solidFill>
                  <a:srgbClr val="0D283F"/>
                </a:solidFill>
                <a:latin typeface="Bryndan Write"/>
              </a:rPr>
              <a:t>Provide accessible and affordable childcare for Beaconfields Primary School children. </a:t>
            </a:r>
          </a:p>
          <a:p>
            <a:pPr marL="470570" lvl="1" indent="-235285" algn="l">
              <a:lnSpc>
                <a:spcPts val="3051"/>
              </a:lnSpc>
              <a:buFont typeface="Arial"/>
              <a:buChar char="•"/>
            </a:pPr>
            <a:r>
              <a:rPr lang="en-US" sz="2179">
                <a:solidFill>
                  <a:srgbClr val="0D283F"/>
                </a:solidFill>
                <a:latin typeface="Bryndan Write"/>
              </a:rPr>
              <a:t>Encourage self-esteem, self-awareness and self-confidence. </a:t>
            </a:r>
          </a:p>
          <a:p>
            <a:pPr marL="470570" lvl="1" indent="-235285" algn="l">
              <a:lnSpc>
                <a:spcPts val="3051"/>
              </a:lnSpc>
              <a:buFont typeface="Arial"/>
              <a:buChar char="•"/>
            </a:pPr>
            <a:r>
              <a:rPr lang="en-US" sz="2179">
                <a:solidFill>
                  <a:srgbClr val="0D283F"/>
                </a:solidFill>
                <a:latin typeface="Bryndan Write"/>
              </a:rPr>
              <a:t>Encourage children to initially make friends and then socialise with each other as they grow older. </a:t>
            </a:r>
          </a:p>
          <a:p>
            <a:pPr marL="470570" lvl="1" indent="-235285" algn="l">
              <a:lnSpc>
                <a:spcPts val="3051"/>
              </a:lnSpc>
              <a:buFont typeface="Arial"/>
              <a:buChar char="•"/>
            </a:pPr>
            <a:r>
              <a:rPr lang="en-US" sz="2179">
                <a:solidFill>
                  <a:srgbClr val="0D283F"/>
                </a:solidFill>
                <a:latin typeface="Bryndan Write"/>
              </a:rPr>
              <a:t>Encourage older children to interact with the younger children modelling good behaviour and learning strategies. </a:t>
            </a:r>
          </a:p>
          <a:p>
            <a:pPr marL="470570" lvl="1" indent="-235285" algn="l">
              <a:lnSpc>
                <a:spcPts val="3051"/>
              </a:lnSpc>
              <a:buFont typeface="Arial"/>
              <a:buChar char="•"/>
            </a:pPr>
            <a:r>
              <a:rPr lang="en-US" sz="2179">
                <a:solidFill>
                  <a:srgbClr val="0D283F"/>
                </a:solidFill>
                <a:latin typeface="Bryndan Write"/>
              </a:rPr>
              <a:t>Encourage children to communicate effectively with each other and adults. </a:t>
            </a:r>
          </a:p>
          <a:p>
            <a:pPr marL="470570" lvl="1" indent="-235285" algn="l">
              <a:lnSpc>
                <a:spcPts val="3051"/>
              </a:lnSpc>
              <a:buFont typeface="Arial"/>
              <a:buChar char="•"/>
            </a:pPr>
            <a:r>
              <a:rPr lang="en-US" sz="2179">
                <a:solidFill>
                  <a:srgbClr val="0D283F"/>
                </a:solidFill>
                <a:latin typeface="Bryndan Write"/>
              </a:rPr>
              <a:t>Provide a variety of activities to cater for all ages including a homework area where the children can complete this with the opportunity to use technology when the need arises. </a:t>
            </a:r>
          </a:p>
          <a:p>
            <a:pPr marL="470570" lvl="1" indent="-235285" algn="l">
              <a:lnSpc>
                <a:spcPts val="3051"/>
              </a:lnSpc>
              <a:buFont typeface="Arial"/>
              <a:buChar char="•"/>
            </a:pPr>
            <a:r>
              <a:rPr lang="en-US" sz="2179">
                <a:solidFill>
                  <a:srgbClr val="0D283F"/>
                </a:solidFill>
                <a:latin typeface="Bryndan Write"/>
              </a:rPr>
              <a:t>Encourage respect for and to everyone. </a:t>
            </a:r>
          </a:p>
          <a:p>
            <a:pPr marL="470570" lvl="1" indent="-235285" algn="l">
              <a:lnSpc>
                <a:spcPts val="3051"/>
              </a:lnSpc>
              <a:buFont typeface="Arial"/>
              <a:buChar char="•"/>
            </a:pPr>
            <a:r>
              <a:rPr lang="en-US" sz="2179">
                <a:solidFill>
                  <a:srgbClr val="0D283F"/>
                </a:solidFill>
                <a:latin typeface="Bryndan Write"/>
              </a:rPr>
              <a:t>Celebrate the children’s achievements and successes from each day. </a:t>
            </a:r>
          </a:p>
          <a:p>
            <a:pPr algn="ctr">
              <a:lnSpc>
                <a:spcPts val="3051"/>
              </a:lnSpc>
            </a:pPr>
            <a:endParaRPr lang="en-US" sz="2179">
              <a:solidFill>
                <a:srgbClr val="0D283F"/>
              </a:solidFill>
              <a:latin typeface="Bryndan Write"/>
            </a:endParaRPr>
          </a:p>
          <a:p>
            <a:pPr algn="l">
              <a:lnSpc>
                <a:spcPts val="3051"/>
              </a:lnSpc>
            </a:pPr>
            <a:endParaRPr lang="en-US" sz="2179">
              <a:solidFill>
                <a:srgbClr val="0D283F"/>
              </a:solidFill>
              <a:latin typeface="Bryndan Write"/>
            </a:endParaRPr>
          </a:p>
        </p:txBody>
      </p:sp>
      <p:sp>
        <p:nvSpPr>
          <p:cNvPr id="4" name="TextBox 4"/>
          <p:cNvSpPr txBox="1"/>
          <p:nvPr/>
        </p:nvSpPr>
        <p:spPr>
          <a:xfrm>
            <a:off x="2638907" y="493382"/>
            <a:ext cx="2647539" cy="535724"/>
          </a:xfrm>
          <a:prstGeom prst="rect">
            <a:avLst/>
          </a:prstGeom>
        </p:spPr>
        <p:txBody>
          <a:bodyPr wrap="square" lIns="0" tIns="0" rIns="0" bIns="0" rtlCol="0" anchor="t">
            <a:spAutoFit/>
          </a:bodyPr>
          <a:lstStyle/>
          <a:p>
            <a:pPr algn="ctr">
              <a:lnSpc>
                <a:spcPts val="4625"/>
              </a:lnSpc>
              <a:spcBef>
                <a:spcPct val="0"/>
              </a:spcBef>
            </a:pPr>
            <a:r>
              <a:rPr lang="en-US" sz="3304" dirty="0">
                <a:solidFill>
                  <a:srgbClr val="C83B3F"/>
                </a:solidFill>
                <a:latin typeface="Bryndan Write"/>
              </a:rPr>
              <a:t>We will...</a:t>
            </a:r>
          </a:p>
        </p:txBody>
      </p:sp>
      <p:sp>
        <p:nvSpPr>
          <p:cNvPr id="5" name="Freeform 5"/>
          <p:cNvSpPr/>
          <p:nvPr/>
        </p:nvSpPr>
        <p:spPr>
          <a:xfrm>
            <a:off x="6226566" y="8670231"/>
            <a:ext cx="1154868" cy="1795525"/>
          </a:xfrm>
          <a:custGeom>
            <a:avLst/>
            <a:gdLst/>
            <a:ahLst/>
            <a:cxnLst/>
            <a:rect l="l" t="t" r="r" b="b"/>
            <a:pathLst>
              <a:path w="1154868" h="1795525">
                <a:moveTo>
                  <a:pt x="0" y="0"/>
                </a:moveTo>
                <a:lnTo>
                  <a:pt x="1154868" y="0"/>
                </a:lnTo>
                <a:lnTo>
                  <a:pt x="1154868" y="1795525"/>
                </a:lnTo>
                <a:lnTo>
                  <a:pt x="0" y="1795525"/>
                </a:lnTo>
                <a:lnTo>
                  <a:pt x="0" y="0"/>
                </a:lnTo>
                <a:close/>
              </a:path>
            </a:pathLst>
          </a:custGeom>
          <a:blipFill>
            <a:blip r:embed="rId3"/>
            <a:stretch>
              <a:fillRect l="-105776" t="-56899" r="-15984" b="-96800"/>
            </a:stretch>
          </a:blipFill>
        </p:spPr>
      </p:sp>
      <p:sp>
        <p:nvSpPr>
          <p:cNvPr id="6" name="Freeform 6"/>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4"/>
            <a:stretch>
              <a:fillRect/>
            </a:stretch>
          </a:blipFill>
        </p:spPr>
      </p:sp>
      <p:sp>
        <p:nvSpPr>
          <p:cNvPr id="7" name="Freeform 7"/>
          <p:cNvSpPr/>
          <p:nvPr/>
        </p:nvSpPr>
        <p:spPr>
          <a:xfrm rot="1103480">
            <a:off x="5444857" y="590458"/>
            <a:ext cx="868524" cy="877297"/>
          </a:xfrm>
          <a:custGeom>
            <a:avLst/>
            <a:gdLst/>
            <a:ahLst/>
            <a:cxnLst/>
            <a:rect l="l" t="t" r="r" b="b"/>
            <a:pathLst>
              <a:path w="868524" h="877297">
                <a:moveTo>
                  <a:pt x="0" y="0"/>
                </a:moveTo>
                <a:lnTo>
                  <a:pt x="868524" y="0"/>
                </a:lnTo>
                <a:lnTo>
                  <a:pt x="868524" y="877296"/>
                </a:lnTo>
                <a:lnTo>
                  <a:pt x="0" y="877296"/>
                </a:lnTo>
                <a:lnTo>
                  <a:pt x="0" y="0"/>
                </a:lnTo>
                <a:close/>
              </a:path>
            </a:pathLst>
          </a:custGeom>
          <a:blipFill>
            <a:blip r:embed="rId5"/>
            <a:stretch>
              <a:fillRect/>
            </a:stretch>
          </a:blipFill>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83B3F"/>
        </a:solidFill>
        <a:effectLst/>
      </p:bgPr>
    </p:bg>
    <p:spTree>
      <p:nvGrpSpPr>
        <p:cNvPr id="1" name=""/>
        <p:cNvGrpSpPr/>
        <p:nvPr/>
      </p:nvGrpSpPr>
      <p:grpSpPr>
        <a:xfrm>
          <a:off x="0" y="0"/>
          <a:ext cx="0" cy="0"/>
          <a:chOff x="0" y="0"/>
          <a:chExt cx="0" cy="0"/>
        </a:xfrm>
      </p:grpSpPr>
      <p:sp>
        <p:nvSpPr>
          <p:cNvPr id="2" name="TextBox 2"/>
          <p:cNvSpPr txBox="1"/>
          <p:nvPr/>
        </p:nvSpPr>
        <p:spPr>
          <a:xfrm>
            <a:off x="560814" y="2192725"/>
            <a:ext cx="6438372" cy="5345314"/>
          </a:xfrm>
          <a:prstGeom prst="rect">
            <a:avLst/>
          </a:prstGeom>
        </p:spPr>
        <p:txBody>
          <a:bodyPr lIns="0" tIns="0" rIns="0" bIns="0" rtlCol="0" anchor="t">
            <a:spAutoFit/>
          </a:bodyPr>
          <a:lstStyle/>
          <a:p>
            <a:pPr algn="just">
              <a:lnSpc>
                <a:spcPts val="3051"/>
              </a:lnSpc>
            </a:pPr>
            <a:r>
              <a:rPr lang="en-US" sz="2179">
                <a:solidFill>
                  <a:srgbClr val="0D283F"/>
                </a:solidFill>
                <a:latin typeface="Bryndan Write"/>
              </a:rPr>
              <a:t>Before School</a:t>
            </a:r>
          </a:p>
          <a:p>
            <a:pPr algn="just">
              <a:lnSpc>
                <a:spcPts val="3051"/>
              </a:lnSpc>
            </a:pPr>
            <a:r>
              <a:rPr lang="en-US" sz="2179">
                <a:solidFill>
                  <a:srgbClr val="0D283F"/>
                </a:solidFill>
                <a:latin typeface="Bryndan Write"/>
              </a:rPr>
              <a:t>Times: 7:30am - 8:50am </a:t>
            </a:r>
          </a:p>
          <a:p>
            <a:pPr algn="just">
              <a:lnSpc>
                <a:spcPts val="3051"/>
              </a:lnSpc>
            </a:pPr>
            <a:r>
              <a:rPr lang="en-US" sz="2179">
                <a:solidFill>
                  <a:srgbClr val="0D283F"/>
                </a:solidFill>
                <a:latin typeface="Bryndan Write"/>
              </a:rPr>
              <a:t>Price: £6.00 per session </a:t>
            </a:r>
          </a:p>
          <a:p>
            <a:pPr algn="just">
              <a:lnSpc>
                <a:spcPts val="3051"/>
              </a:lnSpc>
            </a:pPr>
            <a:endParaRPr lang="en-US" sz="2179">
              <a:solidFill>
                <a:srgbClr val="0D283F"/>
              </a:solidFill>
              <a:latin typeface="Bryndan Write"/>
            </a:endParaRPr>
          </a:p>
          <a:p>
            <a:pPr algn="just">
              <a:lnSpc>
                <a:spcPts val="3051"/>
              </a:lnSpc>
            </a:pPr>
            <a:r>
              <a:rPr lang="en-US" sz="2179">
                <a:solidFill>
                  <a:srgbClr val="0D283F"/>
                </a:solidFill>
                <a:latin typeface="Bryndan Write"/>
              </a:rPr>
              <a:t>Base is open from 7:30am and serves a breakfast of toast, cereal, orange juice, water or milk. Children have the opportunity to access breakfast throughout the duration of the morning session. In addition, there is a wide variety of activities that the children can choose from. At 8:50am, a member of staff will accompany the children to their classrooms ready for the day ahead.  </a:t>
            </a:r>
          </a:p>
          <a:p>
            <a:pPr algn="ctr">
              <a:lnSpc>
                <a:spcPts val="3051"/>
              </a:lnSpc>
            </a:pPr>
            <a:r>
              <a:rPr lang="en-US" sz="2179">
                <a:solidFill>
                  <a:srgbClr val="0D283F"/>
                </a:solidFill>
                <a:latin typeface="Bryndan Write"/>
              </a:rPr>
              <a:t> </a:t>
            </a:r>
          </a:p>
          <a:p>
            <a:pPr algn="ctr">
              <a:lnSpc>
                <a:spcPts val="3051"/>
              </a:lnSpc>
              <a:spcBef>
                <a:spcPct val="0"/>
              </a:spcBef>
            </a:pPr>
            <a:endParaRPr lang="en-US" sz="2179">
              <a:solidFill>
                <a:srgbClr val="0D283F"/>
              </a:solidFill>
              <a:latin typeface="Bryndan Write"/>
            </a:endParaRPr>
          </a:p>
        </p:txBody>
      </p:sp>
      <p:sp>
        <p:nvSpPr>
          <p:cNvPr id="3" name="Freeform 3"/>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4" name="TextBox 4"/>
          <p:cNvSpPr txBox="1"/>
          <p:nvPr/>
        </p:nvSpPr>
        <p:spPr>
          <a:xfrm>
            <a:off x="1345950" y="670209"/>
            <a:ext cx="4754976" cy="767646"/>
          </a:xfrm>
          <a:prstGeom prst="rect">
            <a:avLst/>
          </a:prstGeom>
        </p:spPr>
        <p:txBody>
          <a:bodyPr wrap="square" lIns="0" tIns="0" rIns="0" bIns="0" rtlCol="0" anchor="t">
            <a:spAutoFit/>
          </a:bodyPr>
          <a:lstStyle/>
          <a:p>
            <a:pPr algn="ctr">
              <a:lnSpc>
                <a:spcPts val="6585"/>
              </a:lnSpc>
              <a:spcBef>
                <a:spcPct val="0"/>
              </a:spcBef>
            </a:pPr>
            <a:r>
              <a:rPr lang="en-US" sz="4704" dirty="0">
                <a:solidFill>
                  <a:srgbClr val="C83B3F"/>
                </a:solidFill>
                <a:latin typeface="Bryndan Write"/>
              </a:rPr>
              <a:t>Times &amp; Prices</a:t>
            </a:r>
          </a:p>
        </p:txBody>
      </p:sp>
      <p:sp>
        <p:nvSpPr>
          <p:cNvPr id="5" name="Freeform 5"/>
          <p:cNvSpPr/>
          <p:nvPr/>
        </p:nvSpPr>
        <p:spPr>
          <a:xfrm>
            <a:off x="6226566" y="8670231"/>
            <a:ext cx="1154868" cy="1795525"/>
          </a:xfrm>
          <a:custGeom>
            <a:avLst/>
            <a:gdLst/>
            <a:ahLst/>
            <a:cxnLst/>
            <a:rect l="l" t="t" r="r" b="b"/>
            <a:pathLst>
              <a:path w="1154868" h="1795525">
                <a:moveTo>
                  <a:pt x="0" y="0"/>
                </a:moveTo>
                <a:lnTo>
                  <a:pt x="1154868" y="0"/>
                </a:lnTo>
                <a:lnTo>
                  <a:pt x="1154868" y="1795525"/>
                </a:lnTo>
                <a:lnTo>
                  <a:pt x="0" y="1795525"/>
                </a:lnTo>
                <a:lnTo>
                  <a:pt x="0" y="0"/>
                </a:lnTo>
                <a:close/>
              </a:path>
            </a:pathLst>
          </a:custGeom>
          <a:blipFill>
            <a:blip r:embed="rId3"/>
            <a:stretch>
              <a:fillRect l="-105776" t="-56899" r="-15984" b="-96800"/>
            </a:stretch>
          </a:blipFill>
        </p:spPr>
      </p:sp>
      <p:sp>
        <p:nvSpPr>
          <p:cNvPr id="6" name="Freeform 6"/>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4"/>
            <a:stretch>
              <a:fillRect/>
            </a:stretch>
          </a:blipFill>
        </p:spPr>
      </p:sp>
      <p:sp>
        <p:nvSpPr>
          <p:cNvPr id="7" name="Freeform 7"/>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5"/>
            <a:stretch>
              <a:fillRect/>
            </a:stretch>
          </a:blipFill>
        </p:spPr>
      </p:sp>
      <p:sp>
        <p:nvSpPr>
          <p:cNvPr id="8" name="Freeform 8"/>
          <p:cNvSpPr/>
          <p:nvPr/>
        </p:nvSpPr>
        <p:spPr>
          <a:xfrm>
            <a:off x="848841" y="7610458"/>
            <a:ext cx="2931159" cy="2061582"/>
          </a:xfrm>
          <a:custGeom>
            <a:avLst/>
            <a:gdLst/>
            <a:ahLst/>
            <a:cxnLst/>
            <a:rect l="l" t="t" r="r" b="b"/>
            <a:pathLst>
              <a:path w="2931159" h="2061582">
                <a:moveTo>
                  <a:pt x="0" y="0"/>
                </a:moveTo>
                <a:lnTo>
                  <a:pt x="2931159" y="0"/>
                </a:lnTo>
                <a:lnTo>
                  <a:pt x="2931159" y="2061582"/>
                </a:lnTo>
                <a:lnTo>
                  <a:pt x="0" y="2061582"/>
                </a:lnTo>
                <a:lnTo>
                  <a:pt x="0" y="0"/>
                </a:lnTo>
                <a:close/>
              </a:path>
            </a:pathLst>
          </a:custGeom>
          <a:blipFill>
            <a:blip r:embed="rId6"/>
            <a:stretch>
              <a:fillRect/>
            </a:stretch>
          </a:blipFill>
        </p:spPr>
      </p:sp>
      <p:sp>
        <p:nvSpPr>
          <p:cNvPr id="9" name="Freeform 9"/>
          <p:cNvSpPr/>
          <p:nvPr/>
        </p:nvSpPr>
        <p:spPr>
          <a:xfrm rot="-2699999">
            <a:off x="2917490" y="9341879"/>
            <a:ext cx="1447134" cy="452229"/>
          </a:xfrm>
          <a:custGeom>
            <a:avLst/>
            <a:gdLst/>
            <a:ahLst/>
            <a:cxnLst/>
            <a:rect l="l" t="t" r="r" b="b"/>
            <a:pathLst>
              <a:path w="1447134" h="452229">
                <a:moveTo>
                  <a:pt x="0" y="0"/>
                </a:moveTo>
                <a:lnTo>
                  <a:pt x="1447134" y="0"/>
                </a:lnTo>
                <a:lnTo>
                  <a:pt x="1447134" y="452230"/>
                </a:lnTo>
                <a:lnTo>
                  <a:pt x="0" y="452230"/>
                </a:lnTo>
                <a:lnTo>
                  <a:pt x="0" y="0"/>
                </a:lnTo>
                <a:close/>
              </a:path>
            </a:pathLst>
          </a:custGeom>
          <a:blipFill>
            <a:blip r:embed="rId7"/>
            <a:stretch>
              <a:fillRect/>
            </a:stretch>
          </a:blipFill>
        </p:spPr>
      </p:sp>
      <p:sp>
        <p:nvSpPr>
          <p:cNvPr id="10" name="Freeform 10"/>
          <p:cNvSpPr/>
          <p:nvPr/>
        </p:nvSpPr>
        <p:spPr>
          <a:xfrm rot="-1254281">
            <a:off x="221603" y="7374548"/>
            <a:ext cx="1498493" cy="438021"/>
          </a:xfrm>
          <a:custGeom>
            <a:avLst/>
            <a:gdLst/>
            <a:ahLst/>
            <a:cxnLst/>
            <a:rect l="l" t="t" r="r" b="b"/>
            <a:pathLst>
              <a:path w="1498493" h="438021">
                <a:moveTo>
                  <a:pt x="0" y="0"/>
                </a:moveTo>
                <a:lnTo>
                  <a:pt x="1498492" y="0"/>
                </a:lnTo>
                <a:lnTo>
                  <a:pt x="1498492" y="438021"/>
                </a:lnTo>
                <a:lnTo>
                  <a:pt x="0" y="438021"/>
                </a:lnTo>
                <a:lnTo>
                  <a:pt x="0" y="0"/>
                </a:lnTo>
                <a:close/>
              </a:path>
            </a:pathLst>
          </a:custGeom>
          <a:blipFill>
            <a:blip r:embed="rId8"/>
            <a:stretch>
              <a:fillRect/>
            </a:stretch>
          </a:blipFill>
        </p:spPr>
      </p:sp>
      <p:sp>
        <p:nvSpPr>
          <p:cNvPr id="11" name="Freeform 11"/>
          <p:cNvSpPr/>
          <p:nvPr/>
        </p:nvSpPr>
        <p:spPr>
          <a:xfrm>
            <a:off x="4016783" y="7282555"/>
            <a:ext cx="1972999" cy="1387676"/>
          </a:xfrm>
          <a:custGeom>
            <a:avLst/>
            <a:gdLst/>
            <a:ahLst/>
            <a:cxnLst/>
            <a:rect l="l" t="t" r="r" b="b"/>
            <a:pathLst>
              <a:path w="1972999" h="1387676">
                <a:moveTo>
                  <a:pt x="0" y="0"/>
                </a:moveTo>
                <a:lnTo>
                  <a:pt x="1973000" y="0"/>
                </a:lnTo>
                <a:lnTo>
                  <a:pt x="1973000" y="1387676"/>
                </a:lnTo>
                <a:lnTo>
                  <a:pt x="0" y="1387676"/>
                </a:lnTo>
                <a:lnTo>
                  <a:pt x="0" y="0"/>
                </a:lnTo>
                <a:close/>
              </a:path>
            </a:pathLst>
          </a:custGeom>
          <a:blipFill>
            <a:blip r:embed="rId9"/>
            <a:stretch>
              <a:fillRect/>
            </a:stretch>
          </a:blipFill>
        </p:spPr>
      </p:sp>
      <p:sp>
        <p:nvSpPr>
          <p:cNvPr id="12" name="Freeform 12"/>
          <p:cNvSpPr/>
          <p:nvPr/>
        </p:nvSpPr>
        <p:spPr>
          <a:xfrm rot="1803233">
            <a:off x="5319249" y="7075807"/>
            <a:ext cx="1341067" cy="413496"/>
          </a:xfrm>
          <a:custGeom>
            <a:avLst/>
            <a:gdLst/>
            <a:ahLst/>
            <a:cxnLst/>
            <a:rect l="l" t="t" r="r" b="b"/>
            <a:pathLst>
              <a:path w="1341067" h="413496">
                <a:moveTo>
                  <a:pt x="0" y="0"/>
                </a:moveTo>
                <a:lnTo>
                  <a:pt x="1341067" y="0"/>
                </a:lnTo>
                <a:lnTo>
                  <a:pt x="1341067" y="413496"/>
                </a:lnTo>
                <a:lnTo>
                  <a:pt x="0" y="413496"/>
                </a:lnTo>
                <a:lnTo>
                  <a:pt x="0" y="0"/>
                </a:lnTo>
                <a:close/>
              </a:path>
            </a:pathLst>
          </a:custGeom>
          <a:blipFill>
            <a:blip r:embed="rId10"/>
            <a:stretch>
              <a:fillRect/>
            </a:stretch>
          </a:blipFill>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83B3F"/>
        </a:solidFill>
        <a:effectLst/>
      </p:bgPr>
    </p:bg>
    <p:spTree>
      <p:nvGrpSpPr>
        <p:cNvPr id="1" name=""/>
        <p:cNvGrpSpPr/>
        <p:nvPr/>
      </p:nvGrpSpPr>
      <p:grpSpPr>
        <a:xfrm>
          <a:off x="0" y="0"/>
          <a:ext cx="0" cy="0"/>
          <a:chOff x="0" y="0"/>
          <a:chExt cx="0" cy="0"/>
        </a:xfrm>
      </p:grpSpPr>
      <p:sp>
        <p:nvSpPr>
          <p:cNvPr id="2" name="TextBox 2"/>
          <p:cNvSpPr txBox="1"/>
          <p:nvPr/>
        </p:nvSpPr>
        <p:spPr>
          <a:xfrm>
            <a:off x="560814" y="1934280"/>
            <a:ext cx="6438372" cy="5483744"/>
          </a:xfrm>
          <a:prstGeom prst="rect">
            <a:avLst/>
          </a:prstGeom>
        </p:spPr>
        <p:txBody>
          <a:bodyPr lIns="0" tIns="0" rIns="0" bIns="0" rtlCol="0" anchor="t">
            <a:spAutoFit/>
          </a:bodyPr>
          <a:lstStyle/>
          <a:p>
            <a:pPr algn="just">
              <a:lnSpc>
                <a:spcPts val="2491"/>
              </a:lnSpc>
            </a:pPr>
            <a:r>
              <a:rPr lang="en-US" sz="1779">
                <a:solidFill>
                  <a:srgbClr val="0D283F"/>
                </a:solidFill>
                <a:latin typeface="Bryndan Write"/>
              </a:rPr>
              <a:t>After School</a:t>
            </a:r>
          </a:p>
          <a:p>
            <a:pPr algn="just">
              <a:lnSpc>
                <a:spcPts val="2491"/>
              </a:lnSpc>
            </a:pPr>
            <a:r>
              <a:rPr lang="en-US" sz="1779">
                <a:solidFill>
                  <a:srgbClr val="0D283F"/>
                </a:solidFill>
                <a:latin typeface="Bryndan Write"/>
              </a:rPr>
              <a:t>Prices: £3.60 per session from 4:15pm - 5:00pm</a:t>
            </a:r>
          </a:p>
          <a:p>
            <a:pPr algn="just">
              <a:lnSpc>
                <a:spcPts val="2491"/>
              </a:lnSpc>
            </a:pPr>
            <a:r>
              <a:rPr lang="en-US" sz="1779">
                <a:solidFill>
                  <a:srgbClr val="0D283F"/>
                </a:solidFill>
                <a:latin typeface="Bryndan Write"/>
              </a:rPr>
              <a:t>£7.20 per session from 3:30pm - 5:00pm</a:t>
            </a:r>
          </a:p>
          <a:p>
            <a:pPr algn="just">
              <a:lnSpc>
                <a:spcPts val="2491"/>
              </a:lnSpc>
            </a:pPr>
            <a:r>
              <a:rPr lang="en-US" sz="1779">
                <a:solidFill>
                  <a:srgbClr val="0D283F"/>
                </a:solidFill>
                <a:latin typeface="Bryndan Write"/>
              </a:rPr>
              <a:t>£9.60 per session from 3:30pm - 5:30pm </a:t>
            </a:r>
          </a:p>
          <a:p>
            <a:pPr algn="just">
              <a:lnSpc>
                <a:spcPts val="2491"/>
              </a:lnSpc>
            </a:pPr>
            <a:r>
              <a:rPr lang="en-US" sz="1779">
                <a:solidFill>
                  <a:srgbClr val="0D283F"/>
                </a:solidFill>
                <a:latin typeface="Bryndan Write"/>
              </a:rPr>
              <a:t>£12.00 per session from 3:30pm - 6:00pm</a:t>
            </a:r>
          </a:p>
          <a:p>
            <a:pPr algn="just">
              <a:lnSpc>
                <a:spcPts val="2491"/>
              </a:lnSpc>
            </a:pPr>
            <a:endParaRPr lang="en-US" sz="1779">
              <a:solidFill>
                <a:srgbClr val="0D283F"/>
              </a:solidFill>
              <a:latin typeface="Bryndan Write"/>
            </a:endParaRPr>
          </a:p>
          <a:p>
            <a:pPr algn="just">
              <a:lnSpc>
                <a:spcPts val="2491"/>
              </a:lnSpc>
            </a:pPr>
            <a:r>
              <a:rPr lang="en-US" sz="1779">
                <a:solidFill>
                  <a:srgbClr val="0D283F"/>
                </a:solidFill>
                <a:latin typeface="Bryndan Write"/>
              </a:rPr>
              <a:t>After school club starts as soon as school has finished. The children are collected from their classrooms by a member of staff who will have a register of the children who will be attending. Once the children are in Base, they will be provided with a healthy snack such as crackers, breadsticks, fruit or yogurt. </a:t>
            </a:r>
          </a:p>
          <a:p>
            <a:pPr algn="just">
              <a:lnSpc>
                <a:spcPts val="2491"/>
              </a:lnSpc>
            </a:pPr>
            <a:endParaRPr lang="en-US" sz="1779">
              <a:solidFill>
                <a:srgbClr val="0D283F"/>
              </a:solidFill>
              <a:latin typeface="Bryndan Write"/>
            </a:endParaRPr>
          </a:p>
          <a:p>
            <a:pPr algn="just">
              <a:lnSpc>
                <a:spcPts val="2491"/>
              </a:lnSpc>
            </a:pPr>
            <a:r>
              <a:rPr lang="en-US" sz="1779">
                <a:solidFill>
                  <a:srgbClr val="0D283F"/>
                </a:solidFill>
                <a:latin typeface="Bryndan Write"/>
              </a:rPr>
              <a:t>If your child attends a school run club after school hours then Base will take over their care from 4:15pm onwards. </a:t>
            </a:r>
          </a:p>
          <a:p>
            <a:pPr algn="just">
              <a:lnSpc>
                <a:spcPts val="3051"/>
              </a:lnSpc>
            </a:pPr>
            <a:endParaRPr lang="en-US" sz="1779">
              <a:solidFill>
                <a:srgbClr val="0D283F"/>
              </a:solidFill>
              <a:latin typeface="Bryndan Write"/>
            </a:endParaRPr>
          </a:p>
          <a:p>
            <a:pPr algn="ctr">
              <a:lnSpc>
                <a:spcPts val="3051"/>
              </a:lnSpc>
              <a:spcBef>
                <a:spcPct val="0"/>
              </a:spcBef>
            </a:pPr>
            <a:endParaRPr lang="en-US" sz="1779">
              <a:solidFill>
                <a:srgbClr val="0D283F"/>
              </a:solidFill>
              <a:latin typeface="Bryndan Write"/>
            </a:endParaRPr>
          </a:p>
        </p:txBody>
      </p:sp>
      <p:sp>
        <p:nvSpPr>
          <p:cNvPr id="3" name="Freeform 3"/>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4" name="TextBox 4"/>
          <p:cNvSpPr txBox="1"/>
          <p:nvPr/>
        </p:nvSpPr>
        <p:spPr>
          <a:xfrm>
            <a:off x="1344799" y="612665"/>
            <a:ext cx="4881767" cy="767646"/>
          </a:xfrm>
          <a:prstGeom prst="rect">
            <a:avLst/>
          </a:prstGeom>
        </p:spPr>
        <p:txBody>
          <a:bodyPr wrap="square" lIns="0" tIns="0" rIns="0" bIns="0" rtlCol="0" anchor="t">
            <a:spAutoFit/>
          </a:bodyPr>
          <a:lstStyle/>
          <a:p>
            <a:pPr algn="ctr">
              <a:lnSpc>
                <a:spcPts val="6585"/>
              </a:lnSpc>
              <a:spcBef>
                <a:spcPct val="0"/>
              </a:spcBef>
            </a:pPr>
            <a:r>
              <a:rPr lang="en-US" sz="4704" dirty="0">
                <a:solidFill>
                  <a:srgbClr val="C83B3F"/>
                </a:solidFill>
                <a:latin typeface="Bryndan Write"/>
              </a:rPr>
              <a:t>Times &amp; Prices</a:t>
            </a:r>
          </a:p>
        </p:txBody>
      </p:sp>
      <p:sp>
        <p:nvSpPr>
          <p:cNvPr id="5" name="Freeform 5"/>
          <p:cNvSpPr/>
          <p:nvPr/>
        </p:nvSpPr>
        <p:spPr>
          <a:xfrm>
            <a:off x="6226566" y="8670231"/>
            <a:ext cx="1154868" cy="1795525"/>
          </a:xfrm>
          <a:custGeom>
            <a:avLst/>
            <a:gdLst/>
            <a:ahLst/>
            <a:cxnLst/>
            <a:rect l="l" t="t" r="r" b="b"/>
            <a:pathLst>
              <a:path w="1154868" h="1795525">
                <a:moveTo>
                  <a:pt x="0" y="0"/>
                </a:moveTo>
                <a:lnTo>
                  <a:pt x="1154868" y="0"/>
                </a:lnTo>
                <a:lnTo>
                  <a:pt x="1154868" y="1795525"/>
                </a:lnTo>
                <a:lnTo>
                  <a:pt x="0" y="1795525"/>
                </a:lnTo>
                <a:lnTo>
                  <a:pt x="0" y="0"/>
                </a:lnTo>
                <a:close/>
              </a:path>
            </a:pathLst>
          </a:custGeom>
          <a:blipFill>
            <a:blip r:embed="rId3"/>
            <a:stretch>
              <a:fillRect l="-105776" t="-56899" r="-15984" b="-96800"/>
            </a:stretch>
          </a:blipFill>
        </p:spPr>
      </p:sp>
      <p:sp>
        <p:nvSpPr>
          <p:cNvPr id="6" name="Freeform 6"/>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4"/>
            <a:stretch>
              <a:fillRect/>
            </a:stretch>
          </a:blipFill>
        </p:spPr>
      </p:sp>
      <p:sp>
        <p:nvSpPr>
          <p:cNvPr id="7" name="Freeform 7"/>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5"/>
            <a:stretch>
              <a:fillRect/>
            </a:stretch>
          </a:blipFill>
        </p:spPr>
      </p:sp>
      <p:sp>
        <p:nvSpPr>
          <p:cNvPr id="8" name="TextBox 8"/>
          <p:cNvSpPr txBox="1"/>
          <p:nvPr/>
        </p:nvSpPr>
        <p:spPr>
          <a:xfrm>
            <a:off x="560814" y="7010668"/>
            <a:ext cx="5245791" cy="2526549"/>
          </a:xfrm>
          <a:prstGeom prst="rect">
            <a:avLst/>
          </a:prstGeom>
        </p:spPr>
        <p:txBody>
          <a:bodyPr lIns="0" tIns="0" rIns="0" bIns="0" rtlCol="0" anchor="t">
            <a:spAutoFit/>
          </a:bodyPr>
          <a:lstStyle/>
          <a:p>
            <a:pPr algn="l">
              <a:lnSpc>
                <a:spcPts val="2491"/>
              </a:lnSpc>
              <a:spcBef>
                <a:spcPct val="0"/>
              </a:spcBef>
            </a:pPr>
            <a:r>
              <a:rPr lang="en-US" sz="1779">
                <a:solidFill>
                  <a:srgbClr val="0D283F"/>
                </a:solidFill>
                <a:latin typeface="Bryndan Write"/>
              </a:rPr>
              <a:t>Late collections after 6pm will incur a £15 charge per 15 minutes. </a:t>
            </a:r>
          </a:p>
          <a:p>
            <a:pPr algn="l">
              <a:lnSpc>
                <a:spcPts val="2491"/>
              </a:lnSpc>
              <a:spcBef>
                <a:spcPct val="0"/>
              </a:spcBef>
            </a:pPr>
            <a:r>
              <a:rPr lang="en-US" sz="1779">
                <a:solidFill>
                  <a:srgbClr val="0D283F"/>
                </a:solidFill>
                <a:latin typeface="Bryndan Write"/>
              </a:rPr>
              <a:t>Childcare vouchers are accepted.</a:t>
            </a:r>
          </a:p>
          <a:p>
            <a:pPr algn="l">
              <a:lnSpc>
                <a:spcPts val="2491"/>
              </a:lnSpc>
              <a:spcBef>
                <a:spcPct val="0"/>
              </a:spcBef>
            </a:pPr>
            <a:r>
              <a:rPr lang="en-US" sz="1779">
                <a:solidFill>
                  <a:srgbClr val="0D283F"/>
                </a:solidFill>
                <a:latin typeface="Bryndan Write"/>
              </a:rPr>
              <a:t>Payment may be made via Arbor only, a log in will be set up for you. Beaconfields Primary School is a cashless school. </a:t>
            </a:r>
          </a:p>
          <a:p>
            <a:pPr algn="l">
              <a:lnSpc>
                <a:spcPts val="2491"/>
              </a:lnSpc>
              <a:spcBef>
                <a:spcPct val="0"/>
              </a:spcBef>
            </a:pPr>
            <a:endParaRPr lang="en-US" sz="1779">
              <a:solidFill>
                <a:srgbClr val="0D283F"/>
              </a:solidFill>
              <a:latin typeface="Bryndan Write"/>
            </a:endParaRPr>
          </a:p>
          <a:p>
            <a:pPr algn="l">
              <a:lnSpc>
                <a:spcPts val="2491"/>
              </a:lnSpc>
              <a:spcBef>
                <a:spcPct val="0"/>
              </a:spcBef>
            </a:pPr>
            <a:endParaRPr lang="en-US" sz="1779">
              <a:solidFill>
                <a:srgbClr val="0D283F"/>
              </a:solidFill>
              <a:latin typeface="Bryndan Write"/>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83B3F"/>
        </a:solidFill>
        <a:effectLst/>
      </p:bgPr>
    </p:bg>
    <p:spTree>
      <p:nvGrpSpPr>
        <p:cNvPr id="1" name=""/>
        <p:cNvGrpSpPr/>
        <p:nvPr/>
      </p:nvGrpSpPr>
      <p:grpSpPr>
        <a:xfrm>
          <a:off x="0" y="0"/>
          <a:ext cx="0" cy="0"/>
          <a:chOff x="0" y="0"/>
          <a:chExt cx="0" cy="0"/>
        </a:xfrm>
      </p:grpSpPr>
      <p:sp>
        <p:nvSpPr>
          <p:cNvPr id="2" name="Freeform 2"/>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3" name="TextBox 3"/>
          <p:cNvSpPr txBox="1"/>
          <p:nvPr/>
        </p:nvSpPr>
        <p:spPr>
          <a:xfrm>
            <a:off x="1617082" y="622650"/>
            <a:ext cx="4048274" cy="818409"/>
          </a:xfrm>
          <a:prstGeom prst="rect">
            <a:avLst/>
          </a:prstGeom>
        </p:spPr>
        <p:txBody>
          <a:bodyPr lIns="0" tIns="0" rIns="0" bIns="0" rtlCol="0" anchor="t">
            <a:spAutoFit/>
          </a:bodyPr>
          <a:lstStyle/>
          <a:p>
            <a:pPr algn="ctr">
              <a:lnSpc>
                <a:spcPts val="6340"/>
              </a:lnSpc>
              <a:spcBef>
                <a:spcPct val="0"/>
              </a:spcBef>
            </a:pPr>
            <a:r>
              <a:rPr lang="en-US" sz="4529">
                <a:solidFill>
                  <a:srgbClr val="C83B3F"/>
                </a:solidFill>
                <a:latin typeface="Bryndan Write"/>
              </a:rPr>
              <a:t>Breakfast Menu</a:t>
            </a:r>
          </a:p>
        </p:txBody>
      </p:sp>
      <p:sp>
        <p:nvSpPr>
          <p:cNvPr id="4" name="Freeform 4"/>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3"/>
            <a:stretch>
              <a:fillRect/>
            </a:stretch>
          </a:blipFill>
        </p:spPr>
      </p:sp>
      <p:sp>
        <p:nvSpPr>
          <p:cNvPr id="5" name="Freeform 5"/>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4"/>
            <a:stretch>
              <a:fillRect/>
            </a:stretch>
          </a:blipFill>
        </p:spPr>
      </p:sp>
      <p:sp>
        <p:nvSpPr>
          <p:cNvPr id="6" name="Freeform 6"/>
          <p:cNvSpPr/>
          <p:nvPr/>
        </p:nvSpPr>
        <p:spPr>
          <a:xfrm>
            <a:off x="1042949" y="2429177"/>
            <a:ext cx="5474102" cy="7714328"/>
          </a:xfrm>
          <a:custGeom>
            <a:avLst/>
            <a:gdLst/>
            <a:ahLst/>
            <a:cxnLst/>
            <a:rect l="l" t="t" r="r" b="b"/>
            <a:pathLst>
              <a:path w="5474102" h="7714328">
                <a:moveTo>
                  <a:pt x="0" y="0"/>
                </a:moveTo>
                <a:lnTo>
                  <a:pt x="5474102" y="0"/>
                </a:lnTo>
                <a:lnTo>
                  <a:pt x="5474102" y="7714328"/>
                </a:lnTo>
                <a:lnTo>
                  <a:pt x="0" y="7714328"/>
                </a:lnTo>
                <a:lnTo>
                  <a:pt x="0" y="0"/>
                </a:lnTo>
                <a:close/>
              </a:path>
            </a:pathLst>
          </a:custGeom>
          <a:blipFill>
            <a:blip r:embed="rId5"/>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83B3F"/>
        </a:solidFill>
        <a:effectLst/>
      </p:bgPr>
    </p:bg>
    <p:spTree>
      <p:nvGrpSpPr>
        <p:cNvPr id="1" name=""/>
        <p:cNvGrpSpPr/>
        <p:nvPr/>
      </p:nvGrpSpPr>
      <p:grpSpPr>
        <a:xfrm>
          <a:off x="0" y="0"/>
          <a:ext cx="0" cy="0"/>
          <a:chOff x="0" y="0"/>
          <a:chExt cx="0" cy="0"/>
        </a:xfrm>
      </p:grpSpPr>
      <p:sp>
        <p:nvSpPr>
          <p:cNvPr id="2" name="Freeform 2"/>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3" name="Freeform 3"/>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3"/>
            <a:stretch>
              <a:fillRect/>
            </a:stretch>
          </a:blipFill>
        </p:spPr>
      </p:sp>
      <p:sp>
        <p:nvSpPr>
          <p:cNvPr id="4" name="Freeform 4"/>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4"/>
            <a:stretch>
              <a:fillRect/>
            </a:stretch>
          </a:blipFill>
        </p:spPr>
      </p:sp>
      <p:sp>
        <p:nvSpPr>
          <p:cNvPr id="5" name="Freeform 5"/>
          <p:cNvSpPr/>
          <p:nvPr/>
        </p:nvSpPr>
        <p:spPr>
          <a:xfrm>
            <a:off x="1365736" y="3398060"/>
            <a:ext cx="4812409" cy="6907222"/>
          </a:xfrm>
          <a:custGeom>
            <a:avLst/>
            <a:gdLst/>
            <a:ahLst/>
            <a:cxnLst/>
            <a:rect l="l" t="t" r="r" b="b"/>
            <a:pathLst>
              <a:path w="4812409" h="6907222">
                <a:moveTo>
                  <a:pt x="0" y="0"/>
                </a:moveTo>
                <a:lnTo>
                  <a:pt x="4812409" y="0"/>
                </a:lnTo>
                <a:lnTo>
                  <a:pt x="4812409" y="6907222"/>
                </a:lnTo>
                <a:lnTo>
                  <a:pt x="0" y="6907222"/>
                </a:lnTo>
                <a:lnTo>
                  <a:pt x="0" y="0"/>
                </a:lnTo>
                <a:close/>
              </a:path>
            </a:pathLst>
          </a:custGeom>
          <a:blipFill>
            <a:blip r:embed="rId5"/>
            <a:stretch>
              <a:fillRect/>
            </a:stretch>
          </a:blipFill>
        </p:spPr>
      </p:sp>
      <p:sp>
        <p:nvSpPr>
          <p:cNvPr id="6" name="TextBox 6"/>
          <p:cNvSpPr txBox="1"/>
          <p:nvPr/>
        </p:nvSpPr>
        <p:spPr>
          <a:xfrm>
            <a:off x="1588252" y="628875"/>
            <a:ext cx="4383493" cy="767646"/>
          </a:xfrm>
          <a:prstGeom prst="rect">
            <a:avLst/>
          </a:prstGeom>
        </p:spPr>
        <p:txBody>
          <a:bodyPr wrap="square" lIns="0" tIns="0" rIns="0" bIns="0" rtlCol="0" anchor="t">
            <a:spAutoFit/>
          </a:bodyPr>
          <a:lstStyle/>
          <a:p>
            <a:pPr algn="ctr">
              <a:lnSpc>
                <a:spcPts val="6585"/>
              </a:lnSpc>
              <a:spcBef>
                <a:spcPct val="0"/>
              </a:spcBef>
            </a:pPr>
            <a:r>
              <a:rPr lang="en-US" sz="4704" dirty="0">
                <a:solidFill>
                  <a:srgbClr val="C83B3F"/>
                </a:solidFill>
                <a:latin typeface="Bryndan Write"/>
              </a:rPr>
              <a:t>Snack Menu</a:t>
            </a:r>
          </a:p>
        </p:txBody>
      </p:sp>
      <p:sp>
        <p:nvSpPr>
          <p:cNvPr id="7" name="TextBox 7"/>
          <p:cNvSpPr txBox="1"/>
          <p:nvPr/>
        </p:nvSpPr>
        <p:spPr>
          <a:xfrm>
            <a:off x="296771" y="2108028"/>
            <a:ext cx="7072339" cy="1730894"/>
          </a:xfrm>
          <a:prstGeom prst="rect">
            <a:avLst/>
          </a:prstGeom>
        </p:spPr>
        <p:txBody>
          <a:bodyPr lIns="0" tIns="0" rIns="0" bIns="0" rtlCol="0" anchor="t">
            <a:spAutoFit/>
          </a:bodyPr>
          <a:lstStyle/>
          <a:p>
            <a:pPr algn="l">
              <a:lnSpc>
                <a:spcPts val="2771"/>
              </a:lnSpc>
            </a:pPr>
            <a:r>
              <a:rPr lang="en-US" sz="1979">
                <a:solidFill>
                  <a:srgbClr val="0D283F"/>
                </a:solidFill>
                <a:latin typeface="Bryndan Write"/>
              </a:rPr>
              <a:t>Tea time boxes can be booked a week in advance for after school at a cost of £2.50. This includes a ham or cheese sandwich, crisps, fruit, cake bar. A drink of juice or water is provided. </a:t>
            </a:r>
          </a:p>
          <a:p>
            <a:pPr algn="l">
              <a:lnSpc>
                <a:spcPts val="2771"/>
              </a:lnSpc>
              <a:spcBef>
                <a:spcPct val="0"/>
              </a:spcBef>
            </a:pPr>
            <a:endParaRPr lang="en-US" sz="1979">
              <a:solidFill>
                <a:srgbClr val="0D283F"/>
              </a:solidFill>
              <a:latin typeface="Bryndan Write"/>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83B3F"/>
        </a:solidFill>
        <a:effectLst/>
      </p:bgPr>
    </p:bg>
    <p:spTree>
      <p:nvGrpSpPr>
        <p:cNvPr id="1" name=""/>
        <p:cNvGrpSpPr/>
        <p:nvPr/>
      </p:nvGrpSpPr>
      <p:grpSpPr>
        <a:xfrm>
          <a:off x="0" y="0"/>
          <a:ext cx="0" cy="0"/>
          <a:chOff x="0" y="0"/>
          <a:chExt cx="0" cy="0"/>
        </a:xfrm>
      </p:grpSpPr>
      <p:sp>
        <p:nvSpPr>
          <p:cNvPr id="2" name="TextBox 2"/>
          <p:cNvSpPr txBox="1"/>
          <p:nvPr/>
        </p:nvSpPr>
        <p:spPr>
          <a:xfrm>
            <a:off x="560814" y="2385877"/>
            <a:ext cx="6438372" cy="7998344"/>
          </a:xfrm>
          <a:prstGeom prst="rect">
            <a:avLst/>
          </a:prstGeom>
        </p:spPr>
        <p:txBody>
          <a:bodyPr lIns="0" tIns="0" rIns="0" bIns="0" rtlCol="0" anchor="t">
            <a:spAutoFit/>
          </a:bodyPr>
          <a:lstStyle/>
          <a:p>
            <a:pPr algn="just">
              <a:lnSpc>
                <a:spcPts val="2491"/>
              </a:lnSpc>
            </a:pPr>
            <a:r>
              <a:rPr lang="en-US" sz="1779">
                <a:solidFill>
                  <a:srgbClr val="0D283F"/>
                </a:solidFill>
                <a:latin typeface="Bryndan Write"/>
              </a:rPr>
              <a:t>If your child cannot attend Base, cancellations need to be given at least 24 hours in advance or you will be charged for the missed session. However, if your child becomes hospitalised we will refund you for any missed sessions during their hospital stay. </a:t>
            </a:r>
          </a:p>
          <a:p>
            <a:pPr algn="just">
              <a:lnSpc>
                <a:spcPts val="2491"/>
              </a:lnSpc>
            </a:pPr>
            <a:endParaRPr lang="en-US" sz="1779">
              <a:solidFill>
                <a:srgbClr val="0D283F"/>
              </a:solidFill>
              <a:latin typeface="Bryndan Write"/>
            </a:endParaRPr>
          </a:p>
          <a:p>
            <a:pPr algn="just">
              <a:lnSpc>
                <a:spcPts val="2491"/>
              </a:lnSpc>
            </a:pPr>
            <a:r>
              <a:rPr lang="en-US" sz="1779">
                <a:solidFill>
                  <a:srgbClr val="0D283F"/>
                </a:solidFill>
                <a:latin typeface="Bryndan Write"/>
              </a:rPr>
              <a:t>At Base we ask that:</a:t>
            </a:r>
          </a:p>
          <a:p>
            <a:pPr algn="just">
              <a:lnSpc>
                <a:spcPts val="2491"/>
              </a:lnSpc>
            </a:pPr>
            <a:r>
              <a:rPr lang="en-US" sz="1779">
                <a:solidFill>
                  <a:srgbClr val="0D283F"/>
                </a:solidFill>
                <a:latin typeface="Bryndan Write"/>
              </a:rPr>
              <a:t>You will pay one month in advance via Arbor for the sessions your child will attend.</a:t>
            </a:r>
          </a:p>
          <a:p>
            <a:pPr algn="just">
              <a:lnSpc>
                <a:spcPts val="2491"/>
              </a:lnSpc>
            </a:pPr>
            <a:endParaRPr lang="en-US" sz="1779">
              <a:solidFill>
                <a:srgbClr val="0D283F"/>
              </a:solidFill>
              <a:latin typeface="Bryndan Write"/>
            </a:endParaRPr>
          </a:p>
          <a:p>
            <a:pPr algn="just">
              <a:lnSpc>
                <a:spcPts val="2491"/>
              </a:lnSpc>
            </a:pPr>
            <a:r>
              <a:rPr lang="en-US" sz="1779">
                <a:solidFill>
                  <a:srgbClr val="0D283F"/>
                </a:solidFill>
                <a:latin typeface="Bryndan Write"/>
              </a:rPr>
              <a:t>You will be charged for every session you have booked on Arbor unless you have requested to cancel your session through the office. Unfortunately, the office staff will need to cancel any unwanted sessions.</a:t>
            </a:r>
          </a:p>
          <a:p>
            <a:pPr algn="just">
              <a:lnSpc>
                <a:spcPts val="2491"/>
              </a:lnSpc>
            </a:pPr>
            <a:endParaRPr lang="en-US" sz="1779">
              <a:solidFill>
                <a:srgbClr val="0D283F"/>
              </a:solidFill>
              <a:latin typeface="Bryndan Write"/>
            </a:endParaRPr>
          </a:p>
          <a:p>
            <a:pPr algn="just">
              <a:lnSpc>
                <a:spcPts val="2491"/>
              </a:lnSpc>
            </a:pPr>
            <a:r>
              <a:rPr lang="en-US" sz="1779">
                <a:solidFill>
                  <a:srgbClr val="0D283F"/>
                </a:solidFill>
                <a:latin typeface="Bryndan Write"/>
              </a:rPr>
              <a:t>We do not charge if your child has been admitted to hospital.</a:t>
            </a:r>
          </a:p>
          <a:p>
            <a:pPr algn="just">
              <a:lnSpc>
                <a:spcPts val="2491"/>
              </a:lnSpc>
            </a:pPr>
            <a:endParaRPr lang="en-US" sz="1779">
              <a:solidFill>
                <a:srgbClr val="0D283F"/>
              </a:solidFill>
              <a:latin typeface="Bryndan Write"/>
            </a:endParaRPr>
          </a:p>
          <a:p>
            <a:pPr algn="just">
              <a:lnSpc>
                <a:spcPts val="2491"/>
              </a:lnSpc>
            </a:pPr>
            <a:r>
              <a:rPr lang="en-US" sz="1779">
                <a:solidFill>
                  <a:srgbClr val="0D283F"/>
                </a:solidFill>
                <a:latin typeface="Bryndan Write"/>
              </a:rPr>
              <a:t>You will be given one week’s notice if it is necessary for us to withdraw your child’s place for non-payment of fees. </a:t>
            </a:r>
          </a:p>
          <a:p>
            <a:pPr algn="just">
              <a:lnSpc>
                <a:spcPts val="2491"/>
              </a:lnSpc>
            </a:pPr>
            <a:endParaRPr lang="en-US" sz="1779">
              <a:solidFill>
                <a:srgbClr val="0D283F"/>
              </a:solidFill>
              <a:latin typeface="Bryndan Write"/>
            </a:endParaRPr>
          </a:p>
          <a:p>
            <a:pPr algn="just">
              <a:lnSpc>
                <a:spcPts val="2491"/>
              </a:lnSpc>
            </a:pPr>
            <a:endParaRPr lang="en-US" sz="1779">
              <a:solidFill>
                <a:srgbClr val="0D283F"/>
              </a:solidFill>
              <a:latin typeface="Bryndan Write"/>
            </a:endParaRPr>
          </a:p>
          <a:p>
            <a:pPr algn="just">
              <a:lnSpc>
                <a:spcPts val="2491"/>
              </a:lnSpc>
            </a:pPr>
            <a:endParaRPr lang="en-US" sz="1779">
              <a:solidFill>
                <a:srgbClr val="0D283F"/>
              </a:solidFill>
              <a:latin typeface="Bryndan Write"/>
            </a:endParaRPr>
          </a:p>
          <a:p>
            <a:pPr algn="just">
              <a:lnSpc>
                <a:spcPts val="2491"/>
              </a:lnSpc>
            </a:pPr>
            <a:r>
              <a:rPr lang="en-US" sz="1779">
                <a:solidFill>
                  <a:srgbClr val="000000"/>
                </a:solidFill>
                <a:latin typeface="Bryndan Write"/>
              </a:rPr>
              <a:t> </a:t>
            </a:r>
          </a:p>
          <a:p>
            <a:pPr algn="just">
              <a:lnSpc>
                <a:spcPts val="3051"/>
              </a:lnSpc>
            </a:pPr>
            <a:endParaRPr lang="en-US" sz="1779">
              <a:solidFill>
                <a:srgbClr val="000000"/>
              </a:solidFill>
              <a:latin typeface="Bryndan Write"/>
            </a:endParaRPr>
          </a:p>
          <a:p>
            <a:pPr algn="ctr">
              <a:lnSpc>
                <a:spcPts val="3051"/>
              </a:lnSpc>
              <a:spcBef>
                <a:spcPct val="0"/>
              </a:spcBef>
            </a:pPr>
            <a:endParaRPr lang="en-US" sz="1779">
              <a:solidFill>
                <a:srgbClr val="000000"/>
              </a:solidFill>
              <a:latin typeface="Bryndan Write"/>
            </a:endParaRPr>
          </a:p>
        </p:txBody>
      </p:sp>
      <p:sp>
        <p:nvSpPr>
          <p:cNvPr id="3" name="Freeform 3"/>
          <p:cNvSpPr/>
          <p:nvPr/>
        </p:nvSpPr>
        <p:spPr>
          <a:xfrm>
            <a:off x="1375464" y="338898"/>
            <a:ext cx="4809071" cy="1537023"/>
          </a:xfrm>
          <a:custGeom>
            <a:avLst/>
            <a:gdLst/>
            <a:ahLst/>
            <a:cxnLst/>
            <a:rect l="l" t="t" r="r" b="b"/>
            <a:pathLst>
              <a:path w="4809071" h="1537023">
                <a:moveTo>
                  <a:pt x="0" y="0"/>
                </a:moveTo>
                <a:lnTo>
                  <a:pt x="4809072" y="0"/>
                </a:lnTo>
                <a:lnTo>
                  <a:pt x="4809072" y="1537023"/>
                </a:lnTo>
                <a:lnTo>
                  <a:pt x="0" y="1537023"/>
                </a:lnTo>
                <a:lnTo>
                  <a:pt x="0" y="0"/>
                </a:lnTo>
                <a:close/>
              </a:path>
            </a:pathLst>
          </a:custGeom>
          <a:blipFill>
            <a:blip r:embed="rId2"/>
            <a:stretch>
              <a:fillRect t="-48166" b="-48166"/>
            </a:stretch>
          </a:blipFill>
        </p:spPr>
      </p:sp>
      <p:sp>
        <p:nvSpPr>
          <p:cNvPr id="4" name="TextBox 4"/>
          <p:cNvSpPr txBox="1"/>
          <p:nvPr/>
        </p:nvSpPr>
        <p:spPr>
          <a:xfrm>
            <a:off x="1329933" y="610147"/>
            <a:ext cx="4809071" cy="767646"/>
          </a:xfrm>
          <a:prstGeom prst="rect">
            <a:avLst/>
          </a:prstGeom>
        </p:spPr>
        <p:txBody>
          <a:bodyPr wrap="square" lIns="0" tIns="0" rIns="0" bIns="0" rtlCol="0" anchor="t">
            <a:spAutoFit/>
          </a:bodyPr>
          <a:lstStyle/>
          <a:p>
            <a:pPr algn="ctr">
              <a:lnSpc>
                <a:spcPts val="6585"/>
              </a:lnSpc>
              <a:spcBef>
                <a:spcPct val="0"/>
              </a:spcBef>
            </a:pPr>
            <a:r>
              <a:rPr lang="en-US" sz="4704" dirty="0">
                <a:solidFill>
                  <a:srgbClr val="C83B3F"/>
                </a:solidFill>
                <a:latin typeface="Bryndan Write"/>
              </a:rPr>
              <a:t>Missed Sessions</a:t>
            </a:r>
          </a:p>
        </p:txBody>
      </p:sp>
      <p:sp>
        <p:nvSpPr>
          <p:cNvPr id="5" name="Freeform 5"/>
          <p:cNvSpPr/>
          <p:nvPr/>
        </p:nvSpPr>
        <p:spPr>
          <a:xfrm>
            <a:off x="6226566" y="9046065"/>
            <a:ext cx="913135" cy="1419692"/>
          </a:xfrm>
          <a:custGeom>
            <a:avLst/>
            <a:gdLst/>
            <a:ahLst/>
            <a:cxnLst/>
            <a:rect l="l" t="t" r="r" b="b"/>
            <a:pathLst>
              <a:path w="913135" h="1419692">
                <a:moveTo>
                  <a:pt x="0" y="0"/>
                </a:moveTo>
                <a:lnTo>
                  <a:pt x="913135" y="0"/>
                </a:lnTo>
                <a:lnTo>
                  <a:pt x="913135" y="1419691"/>
                </a:lnTo>
                <a:lnTo>
                  <a:pt x="0" y="1419691"/>
                </a:lnTo>
                <a:lnTo>
                  <a:pt x="0" y="0"/>
                </a:lnTo>
                <a:close/>
              </a:path>
            </a:pathLst>
          </a:custGeom>
          <a:blipFill>
            <a:blip r:embed="rId3"/>
            <a:stretch>
              <a:fillRect l="-105776" t="-56899" r="-15984" b="-96800"/>
            </a:stretch>
          </a:blipFill>
        </p:spPr>
      </p:sp>
      <p:sp>
        <p:nvSpPr>
          <p:cNvPr id="6" name="Freeform 6"/>
          <p:cNvSpPr/>
          <p:nvPr/>
        </p:nvSpPr>
        <p:spPr>
          <a:xfrm rot="1103480">
            <a:off x="5241827" y="1437272"/>
            <a:ext cx="868524" cy="877297"/>
          </a:xfrm>
          <a:custGeom>
            <a:avLst/>
            <a:gdLst/>
            <a:ahLst/>
            <a:cxnLst/>
            <a:rect l="l" t="t" r="r" b="b"/>
            <a:pathLst>
              <a:path w="868524" h="877297">
                <a:moveTo>
                  <a:pt x="0" y="0"/>
                </a:moveTo>
                <a:lnTo>
                  <a:pt x="868523" y="0"/>
                </a:lnTo>
                <a:lnTo>
                  <a:pt x="868523" y="877297"/>
                </a:lnTo>
                <a:lnTo>
                  <a:pt x="0" y="877297"/>
                </a:lnTo>
                <a:lnTo>
                  <a:pt x="0" y="0"/>
                </a:lnTo>
                <a:close/>
              </a:path>
            </a:pathLst>
          </a:custGeom>
          <a:blipFill>
            <a:blip r:embed="rId4"/>
            <a:stretch>
              <a:fillRect/>
            </a:stretch>
          </a:blipFill>
        </p:spPr>
      </p:sp>
      <p:sp>
        <p:nvSpPr>
          <p:cNvPr id="7" name="Freeform 7"/>
          <p:cNvSpPr/>
          <p:nvPr/>
        </p:nvSpPr>
        <p:spPr>
          <a:xfrm rot="-1647439">
            <a:off x="779233" y="380123"/>
            <a:ext cx="1400669" cy="442961"/>
          </a:xfrm>
          <a:custGeom>
            <a:avLst/>
            <a:gdLst/>
            <a:ahLst/>
            <a:cxnLst/>
            <a:rect l="l" t="t" r="r" b="b"/>
            <a:pathLst>
              <a:path w="1400669" h="442961">
                <a:moveTo>
                  <a:pt x="0" y="0"/>
                </a:moveTo>
                <a:lnTo>
                  <a:pt x="1400668" y="0"/>
                </a:lnTo>
                <a:lnTo>
                  <a:pt x="1400668" y="442962"/>
                </a:lnTo>
                <a:lnTo>
                  <a:pt x="0" y="442962"/>
                </a:lnTo>
                <a:lnTo>
                  <a:pt x="0" y="0"/>
                </a:lnTo>
                <a:close/>
              </a:path>
            </a:pathLst>
          </a:custGeom>
          <a:blipFill>
            <a:blip r:embed="rId5"/>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95BDCF9B99DE41938656DDC941EA8B" ma:contentTypeVersion="11" ma:contentTypeDescription="Create a new document." ma:contentTypeScope="" ma:versionID="1d0d652d2c3064be3868c0ffcda3ae0e">
  <xsd:schema xmlns:xsd="http://www.w3.org/2001/XMLSchema" xmlns:xs="http://www.w3.org/2001/XMLSchema" xmlns:p="http://schemas.microsoft.com/office/2006/metadata/properties" xmlns:ns2="1678fd6c-2fa4-4b12-85f1-7430de0222a4" targetNamespace="http://schemas.microsoft.com/office/2006/metadata/properties" ma:root="true" ma:fieldsID="fcb8439a84f756c1a58f5b03b60b30f6" ns2:_="">
    <xsd:import namespace="1678fd6c-2fa4-4b12-85f1-7430de0222a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78fd6c-2fa4-4b12-85f1-7430de0222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1de90972-bc2a-4a8f-a42d-01c5aea3e7ea"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1678fd6c-2fa4-4b12-85f1-7430de0222a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42ED69A-0ED4-4461-9B72-BF4256B22187}"/>
</file>

<file path=customXml/itemProps2.xml><?xml version="1.0" encoding="utf-8"?>
<ds:datastoreItem xmlns:ds="http://schemas.openxmlformats.org/officeDocument/2006/customXml" ds:itemID="{9B810AED-FD3C-4D18-9555-E245C5E46160}"/>
</file>

<file path=customXml/itemProps3.xml><?xml version="1.0" encoding="utf-8"?>
<ds:datastoreItem xmlns:ds="http://schemas.openxmlformats.org/officeDocument/2006/customXml" ds:itemID="{66A07A0B-4FCC-45A3-A686-2EC3CF5A50D0}"/>
</file>

<file path=docProps/app.xml><?xml version="1.0" encoding="utf-8"?>
<Properties xmlns="http://schemas.openxmlformats.org/officeDocument/2006/extended-properties" xmlns:vt="http://schemas.openxmlformats.org/officeDocument/2006/docPropsVTypes">
  <TotalTime>1</TotalTime>
  <Words>727</Words>
  <Application>Microsoft Office PowerPoint</Application>
  <PresentationFormat>Custom</PresentationFormat>
  <Paragraphs>59</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Quicksand Bold</vt:lpstr>
      <vt:lpstr>Quicksand</vt:lpstr>
      <vt:lpstr>Arial</vt:lpstr>
      <vt:lpstr>Calibri</vt:lpstr>
      <vt:lpstr>Bryndan Write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Beaconfields Base Prospectus</dc:title>
  <dc:creator>Kate Bills (Parkside Primary School)</dc:creator>
  <cp:lastModifiedBy>Kate Bills (Parkside Primary School)</cp:lastModifiedBy>
  <cp:revision>2</cp:revision>
  <dcterms:created xsi:type="dcterms:W3CDTF">2006-08-16T00:00:00Z</dcterms:created>
  <dcterms:modified xsi:type="dcterms:W3CDTF">2024-06-05T13:34:33Z</dcterms:modified>
  <dc:identifier>DAGHK5osaSg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0x010100B295BDCF9B99DE41938656DDC941EA8B</vt:lpwstr>
  </property>
</Properties>
</file>